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0" r:id="rId2"/>
    <p:sldId id="281" r:id="rId3"/>
    <p:sldId id="296" r:id="rId4"/>
    <p:sldId id="292" r:id="rId5"/>
    <p:sldId id="297" r:id="rId6"/>
    <p:sldId id="298" r:id="rId7"/>
    <p:sldId id="302" r:id="rId8"/>
    <p:sldId id="293" r:id="rId9"/>
    <p:sldId id="304" r:id="rId10"/>
    <p:sldId id="303" r:id="rId11"/>
    <p:sldId id="305" r:id="rId12"/>
    <p:sldId id="299" r:id="rId13"/>
    <p:sldId id="300" r:id="rId14"/>
    <p:sldId id="282" r:id="rId15"/>
    <p:sldId id="316" r:id="rId16"/>
    <p:sldId id="295" r:id="rId17"/>
    <p:sldId id="317" r:id="rId18"/>
    <p:sldId id="306" r:id="rId19"/>
    <p:sldId id="307" r:id="rId20"/>
    <p:sldId id="308" r:id="rId21"/>
    <p:sldId id="309" r:id="rId22"/>
    <p:sldId id="315" r:id="rId23"/>
    <p:sldId id="313" r:id="rId24"/>
    <p:sldId id="314" r:id="rId25"/>
    <p:sldId id="319" r:id="rId26"/>
    <p:sldId id="321" r:id="rId27"/>
    <p:sldId id="320" r:id="rId28"/>
    <p:sldId id="288" r:id="rId29"/>
    <p:sldId id="312" r:id="rId30"/>
    <p:sldId id="289" r:id="rId31"/>
    <p:sldId id="311" r:id="rId32"/>
    <p:sldId id="294" r:id="rId33"/>
    <p:sldId id="285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9A3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6507" autoAdjust="0"/>
  </p:normalViewPr>
  <p:slideViewPr>
    <p:cSldViewPr snapToObjects="1">
      <p:cViewPr>
        <p:scale>
          <a:sx n="100" d="100"/>
          <a:sy n="100" d="100"/>
        </p:scale>
        <p:origin x="-110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D66A-E216-8A4D-AA5C-5B2369CFECD1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033F9-76D9-B141-8BEC-C49EF56FD8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13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A947-B07E-5340-B850-475C0E24A659}" type="datetimeFigureOut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C8DA-F8F5-784D-8A4D-207B934391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49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31F2D4-E039-B44B-970C-70D3FEEB40D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FD8780-9F1E-2C48-8252-68823FADFC4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2BA3CB0-A91E-FC48-8F55-C4CBED225EE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DACD5C-5843-C24F-A4DD-06B9F8E8A4A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B3DFE6-1EDB-5247-84D6-3B3D5BAE2A0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2BC6742-0F4E-154D-A335-0B7DDE9B34A1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28951" y="6356350"/>
            <a:ext cx="2667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latin typeface="Lucida Grande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196998"/>
            <a:ext cx="2286000" cy="52447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E0B4753-F55E-854B-B83F-8F5E5D37F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0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1027" name="Picture 3" descr="C:\Users\jwalke\Downloads\Logo SS14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ebi.ac.uk/biomodels-main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39333"/>
            <a:ext cx="6974436" cy="3801534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Introduction to </a:t>
            </a:r>
            <a:br>
              <a:rPr lang="en-US" sz="4900" b="1" dirty="0" smtClean="0"/>
            </a:br>
            <a:r>
              <a:rPr lang="en-US" sz="4900" b="1" dirty="0" smtClean="0"/>
              <a:t>Computational Modeling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dirty="0" smtClean="0"/>
              <a:t>Dr. David Bevan</a:t>
            </a:r>
            <a:br>
              <a:rPr lang="en-US" sz="3600" dirty="0" smtClean="0"/>
            </a:br>
            <a:r>
              <a:rPr lang="en-US" sz="3600" dirty="0" smtClean="0"/>
              <a:t>Department of Biochemistry</a:t>
            </a:r>
            <a:br>
              <a:rPr lang="en-US" sz="3600" dirty="0" smtClean="0"/>
            </a:br>
            <a:r>
              <a:rPr lang="en-US" sz="3600" dirty="0" smtClean="0"/>
              <a:t>Virginia Tech</a:t>
            </a:r>
            <a:br>
              <a:rPr lang="en-US" sz="3600" dirty="0" smtClean="0"/>
            </a:br>
            <a:r>
              <a:rPr lang="en-US" sz="3600" dirty="0" smtClean="0"/>
              <a:t>MIEP Education Lead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71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36164" y="260350"/>
            <a:ext cx="6974436" cy="86995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One View of Systems Biology</a:t>
            </a:r>
          </a:p>
        </p:txBody>
      </p:sp>
      <p:pic>
        <p:nvPicPr>
          <p:cNvPr id="26628" name="Picture 5" descr="WhyWeNeedComputer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4627301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36164" y="260350"/>
            <a:ext cx="6974436" cy="95885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Essential Features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828800"/>
            <a:ext cx="7772400" cy="4660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System is not just an assembly of genes and proteins =&gt; properties cannot be understood merely by drawing diagrams of interconnections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Diagram is first step, analogous to static roadmap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Really interested in traffic patterns and how to control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Need to know dynamic interactions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Model?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2333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Abstract representation of a real system in mathematical terms</a:t>
            </a:r>
          </a:p>
          <a:p>
            <a:pPr lvl="1"/>
            <a:r>
              <a:rPr lang="en-US" dirty="0" smtClean="0"/>
              <a:t>Cannot include all details of system</a:t>
            </a:r>
          </a:p>
          <a:p>
            <a:pPr lvl="1"/>
            <a:r>
              <a:rPr lang="en-US" dirty="0" smtClean="0"/>
              <a:t>Can capture essential mechanism of system</a:t>
            </a:r>
          </a:p>
          <a:p>
            <a:r>
              <a:rPr lang="en-US" dirty="0" smtClean="0"/>
              <a:t>Realism captured when entities in model correspond to real components and rules governing model correspond to real laws</a:t>
            </a:r>
          </a:p>
          <a:p>
            <a:r>
              <a:rPr lang="en-US" dirty="0" smtClean="0"/>
              <a:t>Should give integrated description of components at various scales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86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Generate Models?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200"/>
            <a:ext cx="8229600" cy="4271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Represent existing knowledge of biological system</a:t>
            </a:r>
          </a:p>
          <a:p>
            <a:r>
              <a:rPr lang="en-US" dirty="0" smtClean="0"/>
              <a:t>Identify missing components in a pathway</a:t>
            </a:r>
          </a:p>
          <a:p>
            <a:r>
              <a:rPr lang="en-US" dirty="0" smtClean="0"/>
              <a:t>Determine most critical components of a pathway</a:t>
            </a:r>
          </a:p>
          <a:p>
            <a:r>
              <a:rPr lang="en-US" dirty="0" smtClean="0"/>
              <a:t>Test and refine hypotheses for future wet-lab experimentation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Predict</a:t>
            </a:r>
            <a:r>
              <a:rPr lang="en-US" dirty="0" smtClean="0"/>
              <a:t> behavior of system given any perturbation</a:t>
            </a:r>
          </a:p>
          <a:p>
            <a:r>
              <a:rPr lang="en-US" dirty="0" smtClean="0"/>
              <a:t>Redesign or perturb networks to observe </a:t>
            </a:r>
            <a:r>
              <a:rPr lang="en-US" b="1" dirty="0" smtClean="0">
                <a:solidFill>
                  <a:srgbClr val="0000FF"/>
                </a:solidFill>
              </a:rPr>
              <a:t>emergence</a:t>
            </a:r>
            <a:r>
              <a:rPr lang="en-US" dirty="0" smtClean="0"/>
              <a:t> of new properties</a:t>
            </a:r>
          </a:p>
        </p:txBody>
      </p:sp>
    </p:spTree>
    <p:extLst>
      <p:ext uri="{BB962C8B-B14F-4D97-AF65-F5344CB8AC3E}">
        <p14:creationId xmlns:p14="http://schemas.microsoft.com/office/powerpoint/2010/main" val="30197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588000"/>
            <a:ext cx="3048000" cy="2587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Steuer</a:t>
            </a:r>
            <a:r>
              <a:rPr lang="en-US" dirty="0" smtClean="0"/>
              <a:t>, R. (2008) </a:t>
            </a:r>
            <a:r>
              <a:rPr lang="en-US" dirty="0" err="1" smtClean="0"/>
              <a:t>Adv</a:t>
            </a:r>
            <a:r>
              <a:rPr lang="en-US" dirty="0" smtClean="0"/>
              <a:t> </a:t>
            </a:r>
            <a:r>
              <a:rPr lang="en-US" dirty="0" err="1" smtClean="0"/>
              <a:t>Chem</a:t>
            </a:r>
            <a:r>
              <a:rPr lang="en-US" dirty="0" smtClean="0"/>
              <a:t> </a:t>
            </a:r>
            <a:r>
              <a:rPr lang="en-US" dirty="0" err="1" smtClean="0"/>
              <a:t>Phys</a:t>
            </a:r>
            <a:r>
              <a:rPr lang="en-US" dirty="0" smtClean="0"/>
              <a:t>, 105-251. </a:t>
            </a:r>
            <a:endParaRPr lang="en-US" dirty="0"/>
          </a:p>
        </p:txBody>
      </p:sp>
      <p:pic>
        <p:nvPicPr>
          <p:cNvPr id="4" name="Picture 3" descr="steuer_fi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" y="1491787"/>
            <a:ext cx="8162763" cy="41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Dynamic Models in Biology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4" y="1492249"/>
            <a:ext cx="7223126" cy="387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500" y="56261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Gilbert D et al. Brief </a:t>
            </a:r>
            <a:r>
              <a:rPr lang="en-GB" sz="1400" dirty="0" err="1"/>
              <a:t>Bioinform</a:t>
            </a:r>
            <a:r>
              <a:rPr lang="en-GB" sz="1400" dirty="0"/>
              <a:t> 2006;7:339-</a:t>
            </a:r>
            <a:r>
              <a:rPr lang="en-GB" sz="1400" dirty="0" smtClean="0"/>
              <a:t>353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821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1009650"/>
          </a:xfrm>
        </p:spPr>
        <p:txBody>
          <a:bodyPr>
            <a:noAutofit/>
          </a:bodyPr>
          <a:lstStyle/>
          <a:p>
            <a:r>
              <a:rPr lang="en-US" sz="4000" b="1" dirty="0">
                <a:ea typeface="ＭＳ Ｐゴシック" charset="0"/>
                <a:cs typeface="ＭＳ Ｐゴシック" charset="0"/>
              </a:rPr>
              <a:t>Heyday of Metabolism Research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39738" y="1752600"/>
            <a:ext cx="4191000" cy="147955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1920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to 1950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Several Nobel prizes</a:t>
            </a:r>
          </a:p>
        </p:txBody>
      </p:sp>
      <p:pic>
        <p:nvPicPr>
          <p:cNvPr id="17413" name="Picture 4" descr="F1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755775"/>
            <a:ext cx="352478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432425" y="5395913"/>
            <a:ext cx="341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Hans Krebs, Nobel Prize, 1953.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14338" y="3398838"/>
            <a:ext cx="4267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Steven McKnight, </a:t>
            </a:r>
            <a:r>
              <a:rPr lang="ja-JP" altLang="en-US" i="1" dirty="0">
                <a:latin typeface="+mn-lt"/>
              </a:rPr>
              <a:t>“</a:t>
            </a:r>
            <a:r>
              <a:rPr lang="en-US" i="1" dirty="0">
                <a:latin typeface="+mn-lt"/>
              </a:rPr>
              <a:t>The more sticky problems that required attention to the </a:t>
            </a:r>
            <a:r>
              <a:rPr lang="en-US" b="1" i="1" dirty="0">
                <a:latin typeface="+mn-lt"/>
              </a:rPr>
              <a:t>dynamics of metabolism </a:t>
            </a:r>
            <a:r>
              <a:rPr lang="en-US" i="1" dirty="0">
                <a:latin typeface="+mn-lt"/>
              </a:rPr>
              <a:t>and that were pushed aside for decades now loom as interesting and important challenges</a:t>
            </a:r>
            <a:r>
              <a:rPr lang="ja-JP" altLang="en-US" i="1" dirty="0">
                <a:latin typeface="+mn-lt"/>
              </a:rPr>
              <a:t>”</a:t>
            </a:r>
            <a:r>
              <a:rPr lang="en-US" dirty="0">
                <a:latin typeface="+mn-lt"/>
              </a:rPr>
              <a:t> (</a:t>
            </a:r>
            <a:r>
              <a:rPr lang="en-US" i="1" dirty="0">
                <a:latin typeface="+mn-lt"/>
              </a:rPr>
              <a:t>Science 330, 1338–1339, </a:t>
            </a:r>
            <a:r>
              <a:rPr lang="en-US" b="1" i="1" dirty="0">
                <a:latin typeface="+mn-lt"/>
              </a:rPr>
              <a:t>2010). </a:t>
            </a:r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338" y="3398838"/>
            <a:ext cx="4246562" cy="2227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1022350"/>
          </a:xfrm>
        </p:spPr>
        <p:txBody>
          <a:bodyPr/>
          <a:lstStyle/>
          <a:p>
            <a:r>
              <a:rPr lang="en-US" b="1" dirty="0" smtClean="0"/>
              <a:t>Modeling Representations</a:t>
            </a:r>
            <a:endParaRPr lang="en-US" b="1" dirty="0"/>
          </a:p>
        </p:txBody>
      </p:sp>
      <p:pic>
        <p:nvPicPr>
          <p:cNvPr id="3" name="Picture 2" descr="michaelis_o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044700"/>
            <a:ext cx="6197967" cy="34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Notation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ODE representation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2400" y="1301750"/>
            <a:ext cx="265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Michaelis-Menten</a:t>
            </a:r>
            <a:r>
              <a:rPr lang="en-US" dirty="0" smtClean="0"/>
              <a:t> approximation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4033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Mass-action kinetics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53975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Gilbert D et al. Brief </a:t>
            </a:r>
            <a:r>
              <a:rPr lang="en-GB" sz="1400" dirty="0" err="1"/>
              <a:t>Bioinform</a:t>
            </a:r>
            <a:r>
              <a:rPr lang="en-GB" sz="1400" dirty="0"/>
              <a:t> 2006;7:339-</a:t>
            </a:r>
            <a:r>
              <a:rPr lang="en-GB" sz="1400" dirty="0" smtClean="0"/>
              <a:t>353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47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COPASI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685800" y="1511300"/>
            <a:ext cx="7772400" cy="43942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ea typeface="ＭＳ Ｐゴシック" charset="0"/>
                <a:cs typeface="ＭＳ Ｐゴシック" charset="0"/>
              </a:rPr>
              <a:t>CO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mplex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PA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thway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SI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mulator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Stand-alone program with graphical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CopasiUI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and command line versions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CopasiSE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Major functions</a:t>
            </a:r>
          </a:p>
          <a:p>
            <a:pPr lvl="1"/>
            <a:r>
              <a:rPr lang="en-US" sz="2400" dirty="0">
                <a:ea typeface="ＭＳ Ｐゴシック" charset="0"/>
              </a:rPr>
              <a:t>Models</a:t>
            </a:r>
          </a:p>
          <a:p>
            <a:pPr lvl="1"/>
            <a:r>
              <a:rPr lang="en-US" sz="2400" dirty="0">
                <a:ea typeface="ＭＳ Ｐゴシック" charset="0"/>
              </a:rPr>
              <a:t>Tasks</a:t>
            </a:r>
          </a:p>
          <a:p>
            <a:pPr lvl="1"/>
            <a:r>
              <a:rPr lang="en-US" sz="2400" dirty="0" err="1">
                <a:ea typeface="ＭＳ Ｐゴシック" charset="0"/>
              </a:rPr>
              <a:t>MultipleTasks</a:t>
            </a:r>
            <a:endParaRPr lang="en-US" sz="2400" dirty="0">
              <a:ea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</a:rPr>
              <a:t>Output</a:t>
            </a:r>
          </a:p>
          <a:p>
            <a:pPr lvl="1"/>
            <a:r>
              <a:rPr lang="en-US" sz="2400" dirty="0">
                <a:ea typeface="ＭＳ Ｐゴシック" charset="0"/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103505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Standard Methods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76738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Deterministic simulation (integration of ODEs)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Stochastic simulation (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e.g.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Gillespie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s algorithm)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Computation of steady states and their stability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Stoichiometric network analysis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Sensitivity analysis (metabolic control analysis)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Optimization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Parameter estimation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COPASI provides all standard methods and some unique ones for simulation and analysis of biochemical networks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COPASI supports use by non-experts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COPASI has functionality to convert rate constants to probabilities (for stochastic simulation)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MMI Objectives</a:t>
            </a:r>
            <a:endParaRPr lang="en-US" sz="4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322763"/>
          </a:xfrm>
        </p:spPr>
        <p:txBody>
          <a:bodyPr>
            <a:normAutofit/>
          </a:bodyPr>
          <a:lstStyle/>
          <a:p>
            <a:r>
              <a:rPr lang="en-US" dirty="0" smtClean="0"/>
              <a:t>Describe research and outcomes of MIEP</a:t>
            </a:r>
          </a:p>
          <a:p>
            <a:r>
              <a:rPr lang="en-US" dirty="0" smtClean="0"/>
              <a:t>Develop computational models</a:t>
            </a:r>
          </a:p>
          <a:p>
            <a:r>
              <a:rPr lang="en-US" dirty="0" smtClean="0"/>
              <a:t>Distinguish among modeling methods</a:t>
            </a:r>
          </a:p>
          <a:p>
            <a:r>
              <a:rPr lang="en-US" dirty="0" smtClean="0"/>
              <a:t>Describe connection between experiment and modeling</a:t>
            </a:r>
          </a:p>
          <a:p>
            <a:r>
              <a:rPr lang="en-US" dirty="0" smtClean="0"/>
              <a:t>Create environment to foster collaborations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64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36164" y="196850"/>
            <a:ext cx="6974436" cy="89535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COPASI Metabolites</a:t>
            </a:r>
          </a:p>
        </p:txBody>
      </p:sp>
      <p:pic>
        <p:nvPicPr>
          <p:cNvPr id="19460" name="Picture 4" descr="copasi_Metabolit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44588"/>
            <a:ext cx="5868987" cy="45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81915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COPASI Reactions</a:t>
            </a:r>
          </a:p>
        </p:txBody>
      </p:sp>
      <p:pic>
        <p:nvPicPr>
          <p:cNvPr id="20484" name="Picture 3" descr="copasi_rea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22374"/>
            <a:ext cx="6208712" cy="461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73050"/>
            <a:ext cx="6974436" cy="7175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Modeling Tools at </a:t>
            </a:r>
            <a:r>
              <a:rPr lang="en-US" b="1" dirty="0" err="1" smtClean="0"/>
              <a:t>sbml.org</a:t>
            </a:r>
            <a:endParaRPr lang="en-US" b="1" dirty="0"/>
          </a:p>
        </p:txBody>
      </p:sp>
      <p:pic>
        <p:nvPicPr>
          <p:cNvPr id="3" name="Picture 2" descr="sbml_software_matri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028700"/>
            <a:ext cx="5791200" cy="4816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0" y="19558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262 packages as of June 4,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4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806450"/>
          </a:xfrm>
        </p:spPr>
        <p:txBody>
          <a:bodyPr/>
          <a:lstStyle/>
          <a:p>
            <a:r>
              <a:rPr lang="en-US" b="1" dirty="0" err="1" smtClean="0"/>
              <a:t>Biomodels</a:t>
            </a:r>
            <a:r>
              <a:rPr lang="en-US" b="1" dirty="0" smtClean="0"/>
              <a:t> Database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263"/>
            <a:ext cx="8229600" cy="183673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http://www.ebi.ac.uk/biomodels-main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Repository of peer-reviewed, published computational models</a:t>
            </a:r>
          </a:p>
          <a:p>
            <a:pPr lvl="1"/>
            <a:r>
              <a:rPr lang="en-US" dirty="0" smtClean="0"/>
              <a:t>530 curated</a:t>
            </a:r>
          </a:p>
          <a:p>
            <a:pPr lvl="1"/>
            <a:r>
              <a:rPr lang="en-US" dirty="0" smtClean="0"/>
              <a:t>655 non-curated</a:t>
            </a:r>
            <a:endParaRPr lang="en-US" dirty="0"/>
          </a:p>
        </p:txBody>
      </p:sp>
      <p:pic>
        <p:nvPicPr>
          <p:cNvPr id="4" name="Picture 3" descr="li_fi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199"/>
            <a:ext cx="5194300" cy="3558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511800"/>
            <a:ext cx="306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Li, C. (2010) BMC Systems Biology 4: 92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32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464" y="349250"/>
            <a:ext cx="6974436" cy="8953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Models in </a:t>
            </a:r>
            <a:r>
              <a:rPr lang="en-US" b="1" dirty="0" err="1" smtClean="0"/>
              <a:t>Biomodels</a:t>
            </a:r>
            <a:endParaRPr lang="en-US" b="1" dirty="0"/>
          </a:p>
        </p:txBody>
      </p:sp>
      <p:pic>
        <p:nvPicPr>
          <p:cNvPr id="3" name="Picture 2" descr="li_fi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64743" cy="34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" y="53213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Li, C. (2010) BMC Systems Biology 4: 92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47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Formalisms for Modeling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way to represent a model to allow </a:t>
            </a:r>
            <a:r>
              <a:rPr lang="en-US" u="sng" dirty="0" smtClean="0"/>
              <a:t>simulation</a:t>
            </a:r>
            <a:r>
              <a:rPr lang="en-US" dirty="0" smtClean="0"/>
              <a:t>: operating a model under a configuration of interest to observe behavior</a:t>
            </a:r>
          </a:p>
          <a:p>
            <a:r>
              <a:rPr lang="en-US" dirty="0" smtClean="0"/>
              <a:t>Considerations for selecting a formalism</a:t>
            </a:r>
          </a:p>
          <a:p>
            <a:pPr lvl="1"/>
            <a:r>
              <a:rPr lang="en-US" dirty="0" smtClean="0"/>
              <a:t>Objective of the study</a:t>
            </a:r>
          </a:p>
          <a:p>
            <a:pPr lvl="1"/>
            <a:r>
              <a:rPr lang="en-US" dirty="0" smtClean="0"/>
              <a:t>Scale of the model</a:t>
            </a:r>
          </a:p>
          <a:p>
            <a:pPr lvl="1"/>
            <a:r>
              <a:rPr lang="en-US" dirty="0" smtClean="0"/>
              <a:t>Size of the model</a:t>
            </a:r>
          </a:p>
          <a:p>
            <a:pPr lvl="1"/>
            <a:r>
              <a:rPr lang="en-US" dirty="0" smtClean="0"/>
              <a:t>Nature of available data</a:t>
            </a:r>
          </a:p>
          <a:p>
            <a:pPr lvl="1"/>
            <a:r>
              <a:rPr lang="en-US" dirty="0" smtClean="0"/>
              <a:t>Availability of software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152400"/>
            <a:ext cx="6974436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Frameworks for Modeling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38318"/>
              </p:ext>
            </p:extLst>
          </p:nvPr>
        </p:nvGraphicFramePr>
        <p:xfrm>
          <a:off x="431800" y="1539240"/>
          <a:ext cx="37719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</a:tblGrid>
              <a:tr h="287913"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</a:tr>
              <a:tr h="496947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Connections but no representation of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Incorporation of time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48234"/>
              </p:ext>
            </p:extLst>
          </p:nvPr>
        </p:nvGraphicFramePr>
        <p:xfrm>
          <a:off x="76200" y="2933701"/>
          <a:ext cx="5181600" cy="329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286215"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Stochastic</a:t>
                      </a:r>
                      <a:endParaRPr lang="en-US" dirty="0"/>
                    </a:p>
                  </a:txBody>
                  <a:tcPr/>
                </a:tc>
              </a:tr>
              <a:tr h="500876">
                <a:tc>
                  <a:txBody>
                    <a:bodyPr/>
                    <a:lstStyle/>
                    <a:p>
                      <a:r>
                        <a:rPr lang="en-US" dirty="0" smtClean="0"/>
                        <a:t>No probabilistic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 randomness</a:t>
                      </a:r>
                      <a:endParaRPr lang="en-US" dirty="0"/>
                    </a:p>
                  </a:txBody>
                  <a:tcPr/>
                </a:tc>
              </a:tr>
              <a:tr h="715536"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r>
                        <a:rPr lang="en-US" baseline="0" dirty="0" smtClean="0"/>
                        <a:t> biochemical environments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Fewer molecules available to participate</a:t>
                      </a:r>
                      <a:endParaRPr lang="en-US" dirty="0"/>
                    </a:p>
                  </a:txBody>
                  <a:tcPr/>
                </a:tc>
              </a:tr>
              <a:tr h="930197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determined by parameter values and initial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Ensemble of different</a:t>
                      </a:r>
                      <a:r>
                        <a:rPr lang="en-US" baseline="0" dirty="0" smtClean="0"/>
                        <a:t> outputs</a:t>
                      </a:r>
                      <a:endParaRPr lang="en-US" dirty="0"/>
                    </a:p>
                  </a:txBody>
                  <a:tcPr/>
                </a:tc>
              </a:tr>
              <a:tr h="500876">
                <a:tc>
                  <a:txBody>
                    <a:bodyPr/>
                    <a:lstStyle/>
                    <a:p>
                      <a:r>
                        <a:rPr lang="en-US" dirty="0" smtClean="0"/>
                        <a:t>Simpler, faster to compute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22598"/>
              </p:ext>
            </p:extLst>
          </p:nvPr>
        </p:nvGraphicFramePr>
        <p:xfrm>
          <a:off x="4826000" y="1470660"/>
          <a:ext cx="4191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21590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</a:t>
                      </a:r>
                      <a:endParaRPr lang="en-US" dirty="0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</a:t>
                      </a:r>
                      <a:r>
                        <a:rPr lang="en-US" baseline="0" dirty="0" smtClean="0"/>
                        <a:t> change continuously (age of individual)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 have discrete</a:t>
                      </a:r>
                      <a:r>
                        <a:rPr lang="en-US" baseline="0" dirty="0" smtClean="0"/>
                        <a:t> values (number of immune cells that die with age)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79938"/>
              </p:ext>
            </p:extLst>
          </p:nvPr>
        </p:nvGraphicFramePr>
        <p:xfrm>
          <a:off x="5410200" y="3835401"/>
          <a:ext cx="3683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8415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Equation-based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Agent-based</a:t>
                      </a:r>
                      <a:endParaRPr lang="en-US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is set of equations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is set of agents that encapsulate</a:t>
                      </a:r>
                      <a:r>
                        <a:rPr lang="en-US" baseline="0" dirty="0" smtClean="0"/>
                        <a:t> behaviors of individuals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2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848783"/>
          </a:xfrm>
        </p:spPr>
        <p:txBody>
          <a:bodyPr/>
          <a:lstStyle/>
          <a:p>
            <a:r>
              <a:rPr lang="en-US" b="1" dirty="0" smtClean="0"/>
              <a:t>Scales for Formalisms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82098"/>
              </p:ext>
            </p:extLst>
          </p:nvPr>
        </p:nvGraphicFramePr>
        <p:xfrm>
          <a:off x="2387599" y="1581574"/>
          <a:ext cx="4796364" cy="283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48"/>
                <a:gridCol w="1199091"/>
                <a:gridCol w="1079182"/>
                <a:gridCol w="955943"/>
              </a:tblGrid>
              <a:tr h="645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 differential equations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Stochastic</a:t>
                      </a:r>
                      <a:r>
                        <a:rPr lang="en-US" sz="1200" baseline="0" dirty="0" smtClean="0"/>
                        <a:t> differential equations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Agent-based modeling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Molecule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Genes &amp; Proteins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Tissue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Organism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Up-Down Arrow 5"/>
          <p:cNvSpPr/>
          <p:nvPr/>
        </p:nvSpPr>
        <p:spPr>
          <a:xfrm flipH="1">
            <a:off x="4318000" y="2209800"/>
            <a:ext cx="304800" cy="220302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5520266" y="2252134"/>
            <a:ext cx="304800" cy="1066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6536266" y="2971801"/>
            <a:ext cx="313267" cy="140546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9867" y="4522892"/>
            <a:ext cx="22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 </a:t>
            </a:r>
            <a:r>
              <a:rPr lang="en-US" sz="1200" dirty="0" err="1" smtClean="0"/>
              <a:t>Narang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 (2012) </a:t>
            </a:r>
            <a:r>
              <a:rPr lang="en-US" sz="1200" dirty="0" err="1" smtClean="0"/>
              <a:t>Immunol</a:t>
            </a:r>
            <a:r>
              <a:rPr lang="en-US" sz="1200" dirty="0" smtClean="0"/>
              <a:t> Res 53: 251-265.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13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95885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Agent-Based Modeling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60400" y="1587500"/>
            <a:ext cx="77724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What is an agent?</a:t>
            </a:r>
          </a:p>
          <a:p>
            <a:pPr lvl="1"/>
            <a:r>
              <a:rPr lang="en-US" sz="2000" dirty="0">
                <a:ea typeface="ＭＳ Ｐゴシック" charset="0"/>
              </a:rPr>
              <a:t>A discrete entity with its own goals and behaviors</a:t>
            </a:r>
          </a:p>
          <a:p>
            <a:pPr lvl="1"/>
            <a:r>
              <a:rPr lang="en-US" sz="2000" u="sng" dirty="0">
                <a:ea typeface="ＭＳ Ｐゴシック" charset="0"/>
              </a:rPr>
              <a:t>Autonomous</a:t>
            </a:r>
            <a:r>
              <a:rPr lang="en-US" sz="2000" dirty="0">
                <a:ea typeface="ＭＳ Ｐゴシック" charset="0"/>
              </a:rPr>
              <a:t>, with capability to adapt and modify its behaviors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Assumptions</a:t>
            </a:r>
          </a:p>
          <a:p>
            <a:pPr lvl="1"/>
            <a:r>
              <a:rPr lang="en-US" sz="2000" dirty="0">
                <a:ea typeface="ＭＳ Ｐゴシック" charset="0"/>
              </a:rPr>
              <a:t>Some key aspect of behaviors can be described</a:t>
            </a:r>
          </a:p>
          <a:p>
            <a:pPr lvl="1"/>
            <a:r>
              <a:rPr lang="en-US" sz="2000" dirty="0">
                <a:ea typeface="ＭＳ Ｐゴシック" charset="0"/>
              </a:rPr>
              <a:t>Mechanisms by which agents act can be described</a:t>
            </a:r>
          </a:p>
          <a:p>
            <a:pPr lvl="1"/>
            <a:r>
              <a:rPr lang="en-US" sz="2000" dirty="0">
                <a:ea typeface="ＭＳ Ｐゴシック" charset="0"/>
              </a:rPr>
              <a:t>S</a:t>
            </a:r>
            <a:r>
              <a:rPr lang="en-US" sz="2000" dirty="0" smtClean="0">
                <a:ea typeface="ＭＳ Ｐゴシック" charset="0"/>
              </a:rPr>
              <a:t>ystem cans </a:t>
            </a:r>
            <a:r>
              <a:rPr lang="en-US" sz="2000" dirty="0">
                <a:ea typeface="ＭＳ Ｐゴシック" charset="0"/>
              </a:rPr>
              <a:t>be built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from the bottom up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Examples</a:t>
            </a:r>
          </a:p>
          <a:p>
            <a:pPr lvl="1"/>
            <a:r>
              <a:rPr lang="en-US" sz="2000" dirty="0">
                <a:ea typeface="ＭＳ Ｐゴシック" charset="0"/>
              </a:rPr>
              <a:t>People, groups, organizations</a:t>
            </a:r>
          </a:p>
          <a:p>
            <a:pPr lvl="1"/>
            <a:r>
              <a:rPr lang="en-US" sz="2000" dirty="0">
                <a:ea typeface="ＭＳ Ｐゴシック" charset="0"/>
              </a:rPr>
              <a:t>Social insects, swarms</a:t>
            </a:r>
          </a:p>
          <a:p>
            <a:pPr lvl="1"/>
            <a:r>
              <a:rPr lang="en-US" sz="2000" dirty="0">
                <a:ea typeface="ＭＳ Ｐゴシック" charset="0"/>
              </a:rPr>
              <a:t>Heterogeneous cellular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to use ABM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there is a natural representation as </a:t>
            </a:r>
            <a:r>
              <a:rPr lang="en-US" dirty="0" smtClean="0"/>
              <a:t>agents</a:t>
            </a:r>
          </a:p>
          <a:p>
            <a:r>
              <a:rPr lang="en-US" dirty="0"/>
              <a:t>When there are </a:t>
            </a:r>
            <a:r>
              <a:rPr lang="en-US" dirty="0" smtClean="0"/>
              <a:t>decisions </a:t>
            </a:r>
            <a:r>
              <a:rPr lang="en-US" dirty="0"/>
              <a:t>and behaviors that can be defined </a:t>
            </a:r>
            <a:r>
              <a:rPr lang="en-US" dirty="0" smtClean="0"/>
              <a:t>discretely</a:t>
            </a:r>
          </a:p>
          <a:p>
            <a:r>
              <a:rPr lang="en-US" dirty="0"/>
              <a:t>When it is important that agents adapt and change their </a:t>
            </a:r>
            <a:r>
              <a:rPr lang="en-US" dirty="0" smtClean="0"/>
              <a:t>behavior</a:t>
            </a:r>
          </a:p>
          <a:p>
            <a:r>
              <a:rPr lang="en-US" dirty="0"/>
              <a:t>When it is important that agents have a dynamic relationships with other agents, and agent relationships form and </a:t>
            </a:r>
            <a:r>
              <a:rPr lang="en-US" dirty="0" smtClean="0"/>
              <a:t>dissolve</a:t>
            </a:r>
          </a:p>
          <a:p>
            <a:r>
              <a:rPr lang="en-US" dirty="0"/>
              <a:t>When it is important that agents have a spatial component to their behaviors and interactions </a:t>
            </a:r>
          </a:p>
        </p:txBody>
      </p:sp>
    </p:spTree>
    <p:extLst>
      <p:ext uri="{BB962C8B-B14F-4D97-AF65-F5344CB8AC3E}">
        <p14:creationId xmlns:p14="http://schemas.microsoft.com/office/powerpoint/2010/main" val="29375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33" y="260350"/>
            <a:ext cx="7467599" cy="85725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Much Math Is Involved?</a:t>
            </a:r>
            <a:endParaRPr lang="en-US" b="1" dirty="0"/>
          </a:p>
        </p:txBody>
      </p:sp>
      <p:pic>
        <p:nvPicPr>
          <p:cNvPr id="3" name="Picture 54" descr="nrm2023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57" y="1318154"/>
            <a:ext cx="577215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67" y="54102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Wingreen</a:t>
            </a:r>
            <a:r>
              <a:rPr lang="en-GB" sz="1200" dirty="0"/>
              <a:t> and </a:t>
            </a:r>
            <a:r>
              <a:rPr lang="en-GB" sz="1200" dirty="0" smtClean="0"/>
              <a:t>Botstein (2006) </a:t>
            </a:r>
            <a:r>
              <a:rPr lang="en-GB" sz="1200" i="1" dirty="0"/>
              <a:t>Nature </a:t>
            </a:r>
            <a:r>
              <a:rPr lang="en-GB" sz="1200" i="1" dirty="0" smtClean="0"/>
              <a:t>Rev. Mol. </a:t>
            </a:r>
            <a:r>
              <a:rPr lang="en-GB" sz="1200" i="1" dirty="0"/>
              <a:t>Cell </a:t>
            </a:r>
            <a:r>
              <a:rPr lang="en-GB" sz="1200" i="1" dirty="0" smtClean="0"/>
              <a:t>Biol.</a:t>
            </a:r>
            <a:r>
              <a:rPr lang="en-GB" sz="1200" dirty="0" smtClean="0"/>
              <a:t> </a:t>
            </a:r>
            <a:r>
              <a:rPr lang="en-GB" sz="1200" b="1" dirty="0"/>
              <a:t>7</a:t>
            </a:r>
            <a:r>
              <a:rPr lang="en-GB" sz="1200" dirty="0"/>
              <a:t>, 829–</a:t>
            </a:r>
            <a:r>
              <a:rPr lang="en-GB" sz="1200" dirty="0" smtClean="0"/>
              <a:t>832.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51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04446" y="302349"/>
            <a:ext cx="6584950" cy="94183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  <a:ea typeface="ＭＳ Ｐゴシック" charset="0"/>
                <a:cs typeface="ＭＳ Ｐゴシック" charset="0"/>
              </a:rPr>
              <a:t>Advantages of ABMs for Biomedical Research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836236"/>
            <a:ext cx="7772400" cy="4107363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Intuitive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Work well in three dimensions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Can reproduce complex behaviors with a few simple rules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Interactions between individual agents can result in emergence of structures and function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Can be hybridized with ODE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819150"/>
          </a:xfrm>
        </p:spPr>
        <p:txBody>
          <a:bodyPr/>
          <a:lstStyle/>
          <a:p>
            <a:r>
              <a:rPr lang="en-US" b="1" dirty="0" smtClean="0"/>
              <a:t>ENISI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EN</a:t>
            </a:r>
            <a:r>
              <a:rPr lang="en-US" dirty="0" err="1" smtClean="0"/>
              <a:t>teric</a:t>
            </a: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dirty="0" smtClean="0"/>
              <a:t>mmunity </a:t>
            </a:r>
            <a:r>
              <a:rPr lang="en-US" b="1" dirty="0" err="1" smtClean="0"/>
              <a:t>SI</a:t>
            </a:r>
            <a:r>
              <a:rPr lang="en-US" dirty="0" err="1" smtClean="0"/>
              <a:t>mulator</a:t>
            </a:r>
            <a:endParaRPr lang="en-US" dirty="0" smtClean="0"/>
          </a:p>
          <a:p>
            <a:r>
              <a:rPr lang="en-US" dirty="0"/>
              <a:t>For in </a:t>
            </a:r>
            <a:r>
              <a:rPr lang="en-US" dirty="0" err="1"/>
              <a:t>silico</a:t>
            </a:r>
            <a:r>
              <a:rPr lang="en-US" dirty="0"/>
              <a:t> study of gut </a:t>
            </a:r>
            <a:r>
              <a:rPr lang="en-US" dirty="0" err="1"/>
              <a:t>immunopathologies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Tool for identifying treatment strategies that reduce inflammation-induced </a:t>
            </a:r>
            <a:r>
              <a:rPr lang="en-US" dirty="0" smtClean="0"/>
              <a:t>damage</a:t>
            </a:r>
          </a:p>
          <a:p>
            <a:r>
              <a:rPr lang="en-US" dirty="0"/>
              <a:t>ENISI Visual provides visualization and control of simulations</a:t>
            </a:r>
          </a:p>
          <a:p>
            <a:r>
              <a:rPr lang="en-US" dirty="0"/>
              <a:t>Cells represented by icons that change color as state changes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nisi_visu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320800"/>
            <a:ext cx="3098800" cy="3811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0300" y="5283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Mei et al (2012) </a:t>
            </a:r>
            <a:r>
              <a:rPr lang="en-US" sz="1200" dirty="0"/>
              <a:t>IEEE International Conference on Bioinformatics and Biomedicine </a:t>
            </a:r>
          </a:p>
        </p:txBody>
      </p:sp>
    </p:spTree>
    <p:extLst>
      <p:ext uri="{BB962C8B-B14F-4D97-AF65-F5344CB8AC3E}">
        <p14:creationId xmlns:p14="http://schemas.microsoft.com/office/powerpoint/2010/main" val="38209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164" y="260350"/>
            <a:ext cx="6974436" cy="840317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Multidimensional Biology</a:t>
            </a:r>
          </a:p>
        </p:txBody>
      </p:sp>
      <p:pic>
        <p:nvPicPr>
          <p:cNvPr id="62468" name="Picture 3" descr="1646-2-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7" y="2372783"/>
            <a:ext cx="2981325" cy="34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0" y="5147733"/>
            <a:ext cx="3259667" cy="53340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dirty="0" err="1">
                <a:ea typeface="ＭＳ Ｐゴシック" charset="0"/>
                <a:cs typeface="ＭＳ Ｐゴシック" charset="0"/>
              </a:rPr>
              <a:t>Pennisi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, E. (2003) Science 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302: 1646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-1649.</a:t>
            </a:r>
          </a:p>
        </p:txBody>
      </p:sp>
      <p:pic>
        <p:nvPicPr>
          <p:cNvPr id="5" name="Picture 3" descr="smsp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9416" y="1331382"/>
            <a:ext cx="4929718" cy="1709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69638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Multiscale</a:t>
            </a:r>
            <a:r>
              <a:rPr lang="en-US" b="1" dirty="0" smtClean="0"/>
              <a:t> Modeling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7" y="5460999"/>
            <a:ext cx="5029200" cy="2587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Meier-</a:t>
            </a:r>
            <a:r>
              <a:rPr lang="en-US" dirty="0" err="1" smtClean="0"/>
              <a:t>Schellersheim</a:t>
            </a:r>
            <a:r>
              <a:rPr lang="en-US" dirty="0" smtClean="0"/>
              <a:t> </a:t>
            </a:r>
            <a:r>
              <a:rPr lang="en-US" i="1" dirty="0" smtClean="0"/>
              <a:t>et al </a:t>
            </a:r>
            <a:r>
              <a:rPr lang="en-US" dirty="0" smtClean="0"/>
              <a:t>(2009) </a:t>
            </a:r>
            <a:r>
              <a:rPr lang="en-US" dirty="0" err="1" smtClean="0"/>
              <a:t>Interdiscip</a:t>
            </a:r>
            <a:r>
              <a:rPr lang="en-US" dirty="0"/>
              <a:t> </a:t>
            </a:r>
            <a:r>
              <a:rPr lang="en-US" dirty="0" smtClean="0"/>
              <a:t>Rev </a:t>
            </a:r>
            <a:r>
              <a:rPr lang="en-US" dirty="0" err="1" smtClean="0"/>
              <a:t>Syst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Med 1: 4-14.</a:t>
            </a:r>
            <a:endParaRPr lang="en-US" dirty="0"/>
          </a:p>
        </p:txBody>
      </p:sp>
      <p:pic>
        <p:nvPicPr>
          <p:cNvPr id="5" name="Picture 4" descr="meier-schellersheim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30" y="1197368"/>
            <a:ext cx="5873769" cy="42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820799"/>
          </a:xfrm>
        </p:spPr>
        <p:txBody>
          <a:bodyPr/>
          <a:lstStyle/>
          <a:p>
            <a:r>
              <a:rPr lang="en-US" b="1" dirty="0" err="1" smtClean="0"/>
              <a:t>Multiscale</a:t>
            </a:r>
            <a:r>
              <a:rPr lang="en-US" b="1" dirty="0" smtClean="0"/>
              <a:t> Pathophysiology</a:t>
            </a:r>
            <a:endParaRPr lang="en-US" b="1" dirty="0"/>
          </a:p>
        </p:txBody>
      </p:sp>
      <p:pic>
        <p:nvPicPr>
          <p:cNvPr id="3" name="Picture 13" descr="E:\ajeet\BE15-onlinefigure\07\BE15-PeirceFig01-revise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06" y="1141555"/>
            <a:ext cx="4760794" cy="465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4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65113"/>
            <a:ext cx="8077200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+mn-lt"/>
                <a:ea typeface="ＭＳ Ｐゴシック" charset="0"/>
                <a:cs typeface="ＭＳ Ｐゴシック" charset="0"/>
              </a:rPr>
              <a:t>Definitions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733" y="1811867"/>
            <a:ext cx="8229600" cy="33697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>
                <a:ea typeface="ＭＳ Ｐゴシック" charset="0"/>
                <a:cs typeface="ＭＳ Ｐゴシック" charset="0"/>
              </a:rPr>
              <a:t>Bioinformatics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Research, development, or application of computational tools and approaches for expanding the use of biological, medical, behavioral or health data, including those to acquire, store, organize, archive, analyze, or visualize such data.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>
                <a:ea typeface="ＭＳ Ｐゴシック" charset="0"/>
                <a:cs typeface="ＭＳ Ｐゴシック" charset="0"/>
              </a:rPr>
              <a:t>Computational Biology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The development and application of data-analytical and theoretical methods, mathematical modeling, and computational simulation techniques to the study of biological, behavioral, and social systems.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857250"/>
          </a:xfrm>
        </p:spPr>
        <p:txBody>
          <a:bodyPr/>
          <a:lstStyle/>
          <a:p>
            <a:r>
              <a:rPr lang="en-US" b="1" dirty="0" smtClean="0"/>
              <a:t>How it All Fits Together</a:t>
            </a:r>
            <a:endParaRPr lang="en-US" b="1" dirty="0"/>
          </a:p>
        </p:txBody>
      </p:sp>
      <p:pic>
        <p:nvPicPr>
          <p:cNvPr id="3" name="Picture 13" descr="Germain-f01-c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454150"/>
            <a:ext cx="6181195" cy="4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64" y="260350"/>
            <a:ext cx="6974436" cy="730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Systems Biology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351867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uantitative </a:t>
            </a:r>
            <a:r>
              <a:rPr lang="en-US" dirty="0"/>
              <a:t>methods of </a:t>
            </a:r>
            <a:r>
              <a:rPr lang="en-US" dirty="0" smtClean="0"/>
              <a:t>mathematical analysis </a:t>
            </a:r>
            <a:r>
              <a:rPr lang="en-US" dirty="0"/>
              <a:t>and modeling to investigate dynamical performance</a:t>
            </a:r>
          </a:p>
          <a:p>
            <a:r>
              <a:rPr lang="en-US" dirty="0"/>
              <a:t>Comprehensive </a:t>
            </a:r>
            <a:r>
              <a:rPr lang="en-US" dirty="0" smtClean="0"/>
              <a:t>analysis </a:t>
            </a:r>
            <a:r>
              <a:rPr lang="en-US" dirty="0"/>
              <a:t>of interactions between </a:t>
            </a:r>
            <a:r>
              <a:rPr lang="en-US" dirty="0" smtClean="0"/>
              <a:t>components </a:t>
            </a:r>
            <a:r>
              <a:rPr lang="en-US" dirty="0"/>
              <a:t>of </a:t>
            </a:r>
            <a:r>
              <a:rPr lang="en-US" dirty="0" smtClean="0"/>
              <a:t>systems </a:t>
            </a:r>
            <a:r>
              <a:rPr lang="en-US" dirty="0"/>
              <a:t>over time</a:t>
            </a:r>
          </a:p>
          <a:p>
            <a:endParaRPr lang="en-US" dirty="0"/>
          </a:p>
        </p:txBody>
      </p:sp>
      <p:pic>
        <p:nvPicPr>
          <p:cNvPr id="4" name="Picture 3" descr="computation-applications-experiments-three-sectors-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329267"/>
            <a:ext cx="4140200" cy="414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7200" y="5550470"/>
            <a:ext cx="2348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www.isbet.ictas.vt.edu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79734" y="4512734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Immunology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3973248"/>
            <a:ext cx="42756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By </a:t>
            </a:r>
            <a:r>
              <a:rPr lang="en-US" i="1" dirty="0"/>
              <a:t>discovering how function arises in dynamic interactions, systems biology addresses the missing links between molecules and physiology.</a:t>
            </a:r>
            <a:r>
              <a:rPr lang="ja-JP" altLang="en-US" i="1" dirty="0" smtClean="0"/>
              <a:t>”</a:t>
            </a:r>
            <a:endParaRPr lang="en-US" altLang="ja-JP" i="1" dirty="0" smtClean="0"/>
          </a:p>
          <a:p>
            <a:r>
              <a:rPr lang="en-US" sz="1400" dirty="0" err="1">
                <a:ea typeface="ＭＳ Ｐゴシック" charset="-128"/>
                <a:cs typeface="ＭＳ Ｐゴシック" charset="-128"/>
              </a:rPr>
              <a:t>Bruggeman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 and </a:t>
            </a:r>
            <a:r>
              <a:rPr lang="en-US" sz="1400" dirty="0" err="1">
                <a:ea typeface="ＭＳ Ｐゴシック" charset="-128"/>
                <a:cs typeface="ＭＳ Ｐゴシック" charset="-128"/>
              </a:rPr>
              <a:t>Westerhoff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 (2007) Trends </a:t>
            </a:r>
            <a:r>
              <a:rPr lang="en-US" sz="1400" dirty="0" err="1">
                <a:ea typeface="ＭＳ Ｐゴシック" charset="-128"/>
                <a:cs typeface="ＭＳ Ｐゴシック" charset="-128"/>
              </a:rPr>
              <a:t>Microbiol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15: 45-50.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3973248"/>
            <a:ext cx="4114800" cy="157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Why Now?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Not a new approach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Compare to reductionist approach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High-throughput, quantitative, large-scale experimental approaches have renewed interest and increased capabilities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Challenge is to transform molecular knowledge into understanding of complex phenomena in cells, tissues, organs, and organisms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164" y="260350"/>
            <a:ext cx="6974436" cy="869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ea typeface="ＭＳ Ｐゴシック" charset="0"/>
                <a:cs typeface="ＭＳ Ｐゴシック" charset="0"/>
              </a:rPr>
              <a:t>Old School </a:t>
            </a:r>
            <a:r>
              <a:rPr lang="en-US" sz="4000" b="1" i="1" dirty="0" err="1" smtClean="0">
                <a:ea typeface="ＭＳ Ｐゴシック" charset="0"/>
                <a:cs typeface="ＭＳ Ｐゴシック" charset="0"/>
              </a:rPr>
              <a:t>vs</a:t>
            </a:r>
            <a:r>
              <a:rPr lang="en-US" sz="4000" b="1" dirty="0" smtClean="0">
                <a:ea typeface="ＭＳ Ｐゴシック" charset="0"/>
                <a:cs typeface="ＭＳ Ｐゴシック" charset="0"/>
              </a:rPr>
              <a:t> New School</a:t>
            </a:r>
            <a:endParaRPr lang="en-US" sz="40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3" descr="1221-1-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666875"/>
            <a:ext cx="50022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60350" y="2162175"/>
            <a:ext cx="34290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science disciplines in the 21st century are being transformed from purely lab-based sciences to include information science as well.</a:t>
            </a:r>
          </a:p>
        </p:txBody>
      </p:sp>
      <p:sp>
        <p:nvSpPr>
          <p:cNvPr id="32774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4200525" y="5360988"/>
            <a:ext cx="4029075" cy="38100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 dirty="0">
                <a:ea typeface="ＭＳ Ｐゴシック" charset="0"/>
                <a:cs typeface="ＭＳ Ｐゴシック" charset="0"/>
              </a:rPr>
              <a:t>J.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Sutliff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, Science </a:t>
            </a:r>
            <a:r>
              <a:rPr lang="en-US" sz="1400" u="sng" dirty="0">
                <a:ea typeface="ＭＳ Ｐゴシック" charset="0"/>
                <a:cs typeface="ＭＳ Ｐゴシック" charset="0"/>
              </a:rPr>
              <a:t>291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, 1221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54200" y="368300"/>
            <a:ext cx="6591300" cy="808037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ea typeface="ＭＳ Ｐゴシック" charset="0"/>
                <a:cs typeface="ＭＳ Ｐゴシック" charset="0"/>
              </a:rPr>
              <a:t>What </a:t>
            </a:r>
            <a:r>
              <a:rPr lang="en-US" sz="4000" b="1" dirty="0" smtClean="0">
                <a:ea typeface="ＭＳ Ｐゴシック" charset="0"/>
                <a:cs typeface="ＭＳ Ｐゴシック" charset="0"/>
              </a:rPr>
              <a:t>is </a:t>
            </a:r>
            <a:r>
              <a:rPr lang="en-US" sz="4000" b="1" dirty="0">
                <a:ea typeface="ＭＳ Ｐゴシック" charset="0"/>
                <a:cs typeface="ＭＳ Ｐゴシック" charset="0"/>
              </a:rPr>
              <a:t>Systems Biology?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73100" y="1803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Understanding structure of system, such as gene regulatory and biochemical networks</a:t>
            </a: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Understanding the dynamics of system and constructing model with prediction capability</a:t>
            </a: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Understanding control methods of system</a:t>
            </a: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Understanding design methods of system (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i.e.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based on design principles, not trial-and-error)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24060</TotalTime>
  <Words>1187</Words>
  <Application>Microsoft Office PowerPoint</Application>
  <PresentationFormat>On-screen Show (4:3)</PresentationFormat>
  <Paragraphs>184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Introduction to  Computational Modeling  Dr. David Bevan Department of Biochemistry Virginia Tech MIEP Education Lead</vt:lpstr>
      <vt:lpstr>MMI Objectives</vt:lpstr>
      <vt:lpstr>How Much Math Is Involved?</vt:lpstr>
      <vt:lpstr>Definitions</vt:lpstr>
      <vt:lpstr>How it All Fits Together</vt:lpstr>
      <vt:lpstr>Systems Biology</vt:lpstr>
      <vt:lpstr>Why Now?</vt:lpstr>
      <vt:lpstr>Old School vs New School</vt:lpstr>
      <vt:lpstr>What is Systems Biology?</vt:lpstr>
      <vt:lpstr>One View of Systems Biology</vt:lpstr>
      <vt:lpstr>Essential Features</vt:lpstr>
      <vt:lpstr>What is a Model?</vt:lpstr>
      <vt:lpstr>Why Generate Models?</vt:lpstr>
      <vt:lpstr>Types of Models</vt:lpstr>
      <vt:lpstr>Dynamic Models in Biology</vt:lpstr>
      <vt:lpstr>Heyday of Metabolism Research</vt:lpstr>
      <vt:lpstr>Modeling Representations</vt:lpstr>
      <vt:lpstr>COPASI</vt:lpstr>
      <vt:lpstr>Standard Methods</vt:lpstr>
      <vt:lpstr>COPASI Metabolites</vt:lpstr>
      <vt:lpstr>COPASI Reactions</vt:lpstr>
      <vt:lpstr>Modeling Tools at sbml.org</vt:lpstr>
      <vt:lpstr>Biomodels Database</vt:lpstr>
      <vt:lpstr>Types of Models in Biomodels</vt:lpstr>
      <vt:lpstr>Formalisms for Modeling</vt:lpstr>
      <vt:lpstr>Frameworks for Modeling</vt:lpstr>
      <vt:lpstr>Scales for Formalisms</vt:lpstr>
      <vt:lpstr>Agent-Based Modeling</vt:lpstr>
      <vt:lpstr>When to use ABM</vt:lpstr>
      <vt:lpstr>Advantages of ABMs for Biomedical Research</vt:lpstr>
      <vt:lpstr>ENISI</vt:lpstr>
      <vt:lpstr>Multidimensional Biology</vt:lpstr>
      <vt:lpstr>Multiscale Modeling</vt:lpstr>
      <vt:lpstr>Multiscale Pathophysiology</vt:lpstr>
    </vt:vector>
  </TitlesOfParts>
  <Company>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VBI Immunology Research Thrust</dc:title>
  <dc:creator>Josep Bassaganya-Riera</dc:creator>
  <cp:lastModifiedBy>Jim Walke</cp:lastModifiedBy>
  <cp:revision>369</cp:revision>
  <cp:lastPrinted>2012-10-24T13:36:02Z</cp:lastPrinted>
  <dcterms:created xsi:type="dcterms:W3CDTF">2014-01-31T18:47:29Z</dcterms:created>
  <dcterms:modified xsi:type="dcterms:W3CDTF">2014-06-06T15:47:31Z</dcterms:modified>
</cp:coreProperties>
</file>