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80" r:id="rId2"/>
    <p:sldId id="281" r:id="rId3"/>
    <p:sldId id="384" r:id="rId4"/>
    <p:sldId id="286" r:id="rId5"/>
    <p:sldId id="385" r:id="rId6"/>
    <p:sldId id="288" r:id="rId7"/>
    <p:sldId id="386" r:id="rId8"/>
    <p:sldId id="387" r:id="rId9"/>
    <p:sldId id="295" r:id="rId10"/>
    <p:sldId id="388" r:id="rId11"/>
    <p:sldId id="299" r:id="rId12"/>
    <p:sldId id="304" r:id="rId13"/>
    <p:sldId id="308" r:id="rId14"/>
    <p:sldId id="307" r:id="rId15"/>
    <p:sldId id="309" r:id="rId16"/>
    <p:sldId id="310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1" r:id="rId25"/>
    <p:sldId id="324" r:id="rId26"/>
    <p:sldId id="325" r:id="rId27"/>
    <p:sldId id="389" r:id="rId28"/>
    <p:sldId id="395" r:id="rId29"/>
    <p:sldId id="326" r:id="rId30"/>
    <p:sldId id="358" r:id="rId31"/>
    <p:sldId id="360" r:id="rId32"/>
    <p:sldId id="362" r:id="rId33"/>
    <p:sldId id="331" r:id="rId34"/>
    <p:sldId id="382" r:id="rId35"/>
    <p:sldId id="364" r:id="rId36"/>
    <p:sldId id="363" r:id="rId37"/>
    <p:sldId id="333" r:id="rId38"/>
    <p:sldId id="334" r:id="rId39"/>
    <p:sldId id="336" r:id="rId40"/>
    <p:sldId id="337" r:id="rId41"/>
    <p:sldId id="338" r:id="rId42"/>
    <p:sldId id="339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75" r:id="rId52"/>
    <p:sldId id="380" r:id="rId53"/>
    <p:sldId id="376" r:id="rId54"/>
    <p:sldId id="391" r:id="rId55"/>
    <p:sldId id="381" r:id="rId56"/>
    <p:sldId id="377" r:id="rId57"/>
    <p:sldId id="353" r:id="rId58"/>
    <p:sldId id="394" r:id="rId59"/>
    <p:sldId id="393" r:id="rId60"/>
    <p:sldId id="392" r:id="rId61"/>
    <p:sldId id="373" r:id="rId62"/>
    <p:sldId id="374" r:id="rId63"/>
    <p:sldId id="38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A3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6507" autoAdjust="0"/>
  </p:normalViewPr>
  <p:slideViewPr>
    <p:cSldViewPr snapToGrid="0" snapToObjects="1">
      <p:cViewPr>
        <p:scale>
          <a:sx n="100" d="100"/>
          <a:sy n="100" d="100"/>
        </p:scale>
        <p:origin x="-1752" y="-112"/>
      </p:cViewPr>
      <p:guideLst>
        <p:guide orient="horz" pos="3602"/>
        <p:guide pos="96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D66A-E216-8A4D-AA5C-5B2369CFECD1}" type="datetimeFigureOut">
              <a:rPr lang="en-US" smtClean="0"/>
              <a:pPr/>
              <a:t>6/8/14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33F9-76D9-B141-8BEC-C49EF56FD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A947-B07E-5340-B850-475C0E24A659}" type="datetimeFigureOut">
              <a:rPr lang="en-US" smtClean="0"/>
              <a:pPr/>
              <a:t>6/8/14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C8DA-F8F5-784D-8A4D-207B934391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3D910311-C4E8-5947-84BE-8A280A5D87C3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FEC992CD-4DD8-AC4B-98A6-D8C4F96F03BD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FEC992CD-4DD8-AC4B-98A6-D8C4F96F03BD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CD0A-5B0C-B34F-BAF6-41A8CD9A3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8C000-3B7C-7D46-A4BD-8FAC1075B987}" type="datetimeFigureOut">
              <a:rPr lang="en-US" smtClean="0"/>
              <a:t>6/8/14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BBD4E-72E6-5A43-B973-4451505A5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1027" name="Picture 3" descr="C:\Users\jwalke\Downloads\Logo SS14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31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815697" y="3171825"/>
            <a:ext cx="75395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charset="0"/>
                <a:cs typeface="Arial" charset="0"/>
              </a:rPr>
              <a:t>Ken </a:t>
            </a:r>
            <a:r>
              <a:rPr lang="en-US" dirty="0">
                <a:latin typeface="Arial" charset="0"/>
                <a:cs typeface="Arial" charset="0"/>
              </a:rPr>
              <a:t>J. Oestreich, Ph.D.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  <a:cs typeface="Arial" charset="0"/>
              </a:rPr>
              <a:t>Assistant Professor, VTCRI</a:t>
            </a:r>
          </a:p>
          <a:p>
            <a:pPr algn="ctr"/>
            <a:r>
              <a:rPr lang="en-US" dirty="0">
                <a:solidFill>
                  <a:srgbClr val="FF4904"/>
                </a:solidFill>
                <a:latin typeface="Arial" charset="0"/>
                <a:cs typeface="Arial" charset="0"/>
              </a:rPr>
              <a:t>Assistant Professor, Dept. of Biomedical Sciences </a:t>
            </a:r>
          </a:p>
          <a:p>
            <a:pPr algn="ctr"/>
            <a:r>
              <a:rPr lang="en-US" dirty="0">
                <a:solidFill>
                  <a:srgbClr val="FF4904"/>
                </a:solidFill>
                <a:latin typeface="Arial" charset="0"/>
                <a:cs typeface="Arial" charset="0"/>
              </a:rPr>
              <a:t>and Pathobiology, Virginia Tech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88876" y="1371600"/>
            <a:ext cx="53948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smtClean="0">
                <a:latin typeface="Arial" charset="0"/>
                <a:cs typeface="Arial" charset="0"/>
              </a:rPr>
              <a:t>CD4+ T cell differentiation:</a:t>
            </a:r>
          </a:p>
          <a:p>
            <a:pPr algn="ctr"/>
            <a:r>
              <a:rPr lang="en-US" sz="3200" dirty="0" smtClean="0">
                <a:latin typeface="Arial" charset="0"/>
                <a:cs typeface="Arial" charset="0"/>
              </a:rPr>
              <a:t>An experimental view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9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9" t="6203" r="4060" b="70180"/>
          <a:stretch>
            <a:fillRect/>
          </a:stretch>
        </p:blipFill>
        <p:spPr bwMode="auto">
          <a:xfrm>
            <a:off x="3733800" y="1065213"/>
            <a:ext cx="203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1908175" y="215900"/>
            <a:ext cx="565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Helvetica" charset="0"/>
              </a:rPr>
              <a:t>T follicular helper (Tfh) cells  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549275" y="2986088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Role in immune response  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523875" y="4243388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Effector function  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930275" y="3468688"/>
            <a:ext cx="697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Promote antibody-mediated immune response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through interactions with B cells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930275" y="4713288"/>
            <a:ext cx="810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Secretion of IL-21, B cell crosstalk in germinal centers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2235200"/>
            <a:ext cx="186267" cy="279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 t="75325" r="31326"/>
          <a:stretch>
            <a:fillRect/>
          </a:stretch>
        </p:blipFill>
        <p:spPr bwMode="auto">
          <a:xfrm>
            <a:off x="3657600" y="1485900"/>
            <a:ext cx="203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2178050" y="330200"/>
            <a:ext cx="483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Helvetica" charset="0"/>
              </a:rPr>
              <a:t>T regulatory (Treg) cells  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501650" y="3100388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Role in immune response  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476250" y="4357688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Effector function  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882650" y="3582988"/>
            <a:ext cx="551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Suppress effector T cell responses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(limit potential autoimmune disease)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882650" y="4827588"/>
            <a:ext cx="803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Consume IL-2, Secrete anti-inflammatory IL-10, TGF-</a:t>
            </a:r>
            <a:r>
              <a:rPr lang="en-US">
                <a:solidFill>
                  <a:srgbClr val="3366FF"/>
                </a:solidFill>
                <a:latin typeface="Symbol" charset="0"/>
                <a:cs typeface="Symbol" charset="0"/>
              </a:rPr>
              <a:t>b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610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4" y="781349"/>
            <a:ext cx="6657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 txBox="1">
            <a:spLocks/>
          </p:cNvSpPr>
          <p:nvPr/>
        </p:nvSpPr>
        <p:spPr bwMode="auto">
          <a:xfrm>
            <a:off x="431802" y="-12700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 helper cell differentiation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5384800" y="5784355"/>
            <a:ext cx="375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Adapted from Liu et al. </a:t>
            </a:r>
            <a:r>
              <a:rPr lang="en-US" sz="1600" dirty="0" err="1">
                <a:latin typeface="Calibri" charset="0"/>
              </a:rPr>
              <a:t>Immunol</a:t>
            </a:r>
            <a:r>
              <a:rPr lang="en-US" sz="1600" dirty="0">
                <a:latin typeface="Calibri" charset="0"/>
              </a:rPr>
              <a:t> Rev</a:t>
            </a:r>
            <a:r>
              <a:rPr lang="en-US" sz="1600" i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6253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873524" y="159603"/>
            <a:ext cx="6889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Helvetica" charset="0"/>
              </a:rPr>
              <a:t>Reasons for expecting there may be flexibility</a:t>
            </a:r>
          </a:p>
          <a:p>
            <a:pPr algn="ctr" eaLnBrk="1" hangingPunct="1"/>
            <a:r>
              <a:rPr lang="en-US" dirty="0">
                <a:latin typeface="Helvetica" charset="0"/>
                <a:cs typeface="Helvetica" charset="0"/>
              </a:rPr>
              <a:t> (co-expression of lineage-defining factors)</a:t>
            </a:r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1663700" y="990603"/>
            <a:ext cx="4665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  <a:cs typeface="Helvetica" charset="0"/>
              </a:rPr>
              <a:t>T-bet and Gata3 co-expression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  <a:cs typeface="Helvetica" charset="0"/>
              </a:rPr>
              <a:t>     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1663700" y="2084391"/>
            <a:ext cx="456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  <a:cs typeface="Helvetica" charset="0"/>
              </a:rPr>
              <a:t>T-bet and Bcl-6 co-expression</a:t>
            </a: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1655233" y="3642247"/>
            <a:ext cx="735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  <a:cs typeface="Helvetica" charset="0"/>
              </a:rPr>
              <a:t>FoxP3 and T-bet/Gata3/Bcl-6/</a:t>
            </a:r>
            <a:r>
              <a:rPr lang="en-US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Ror</a:t>
            </a:r>
            <a:r>
              <a:rPr lang="en-US" dirty="0" err="1">
                <a:solidFill>
                  <a:srgbClr val="3366FF"/>
                </a:solidFill>
                <a:latin typeface="Symbol" charset="0"/>
                <a:cs typeface="Symbol" charset="0"/>
              </a:rPr>
              <a:t>g</a:t>
            </a:r>
            <a:r>
              <a:rPr lang="en-US" dirty="0" err="1">
                <a:solidFill>
                  <a:srgbClr val="3366FF"/>
                </a:solidFill>
                <a:latin typeface="Helvetica" charset="0"/>
                <a:cs typeface="Helvetica" charset="0"/>
              </a:rPr>
              <a:t>t</a:t>
            </a:r>
            <a:r>
              <a:rPr lang="en-US" dirty="0">
                <a:solidFill>
                  <a:srgbClr val="3366FF"/>
                </a:solidFill>
                <a:latin typeface="Helvetica" charset="0"/>
                <a:cs typeface="Helvetica" charset="0"/>
              </a:rPr>
              <a:t> co-expression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2218267" y="4404244"/>
            <a:ext cx="492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</a:t>
            </a:r>
            <a:r>
              <a:rPr lang="en-US" baseline="30000" dirty="0" err="1">
                <a:latin typeface="Helvetica" charset="0"/>
                <a:cs typeface="Helvetica" charset="0"/>
              </a:rPr>
              <a:t>Chaudhry</a:t>
            </a:r>
            <a:r>
              <a:rPr lang="en-US" baseline="30000" dirty="0">
                <a:latin typeface="Helvetica" charset="0"/>
                <a:cs typeface="Helvetica" charset="0"/>
              </a:rPr>
              <a:t>, A. et al. Science</a:t>
            </a:r>
            <a:r>
              <a:rPr lang="en-US" dirty="0">
                <a:latin typeface="Helvetica" charset="0"/>
                <a:cs typeface="Helvetica" charset="0"/>
              </a:rPr>
              <a:t> </a:t>
            </a:r>
            <a:r>
              <a:rPr lang="en-US" baseline="30000" dirty="0">
                <a:latin typeface="Helvetica" charset="0"/>
                <a:cs typeface="Helvetica" charset="0"/>
              </a:rPr>
              <a:t>326, 986–991 (2009).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2218267" y="4281477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>
                <a:latin typeface="Helvetica" charset="0"/>
                <a:cs typeface="Helvetica" charset="0"/>
              </a:rPr>
              <a:t>-Chung, Y. et al. Nature Med. 17, 983–988 (2011).</a:t>
            </a: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2222501" y="1328737"/>
            <a:ext cx="960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-Hwang, E. S., </a:t>
            </a:r>
            <a:r>
              <a:rPr lang="en-US" baseline="30000" dirty="0" err="1">
                <a:latin typeface="Helvetica" charset="0"/>
                <a:cs typeface="Helvetica" charset="0"/>
              </a:rPr>
              <a:t>Szabo</a:t>
            </a:r>
            <a:r>
              <a:rPr lang="en-US" baseline="30000" dirty="0">
                <a:latin typeface="Helvetica" charset="0"/>
                <a:cs typeface="Helvetica" charset="0"/>
              </a:rPr>
              <a:t>, S. J., Schwartzberg, P. L. &amp;</a:t>
            </a:r>
            <a:r>
              <a:rPr lang="en-US" dirty="0">
                <a:latin typeface="Helvetica" charset="0"/>
                <a:cs typeface="Helvetica" charset="0"/>
              </a:rPr>
              <a:t> </a:t>
            </a:r>
            <a:r>
              <a:rPr lang="en-US" baseline="30000" dirty="0" err="1">
                <a:latin typeface="Helvetica" charset="0"/>
                <a:cs typeface="Helvetica" charset="0"/>
              </a:rPr>
              <a:t>Glimcher</a:t>
            </a:r>
            <a:r>
              <a:rPr lang="en-US" baseline="30000" dirty="0">
                <a:latin typeface="Helvetica" charset="0"/>
                <a:cs typeface="Helvetica" charset="0"/>
              </a:rPr>
              <a:t>, L. H. </a:t>
            </a:r>
          </a:p>
          <a:p>
            <a:r>
              <a:rPr lang="en-US" baseline="30000" dirty="0">
                <a:latin typeface="Helvetica" charset="0"/>
                <a:cs typeface="Helvetica" charset="0"/>
              </a:rPr>
              <a:t>    Science 307, 430–433 (2005).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2222501" y="1771118"/>
            <a:ext cx="491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</a:t>
            </a:r>
            <a:r>
              <a:rPr lang="en-US" baseline="30000" dirty="0" err="1">
                <a:latin typeface="Helvetica" charset="0"/>
                <a:cs typeface="Helvetica" charset="0"/>
              </a:rPr>
              <a:t>Hegazy</a:t>
            </a:r>
            <a:r>
              <a:rPr lang="en-US" baseline="30000" dirty="0">
                <a:latin typeface="Helvetica" charset="0"/>
                <a:cs typeface="Helvetica" charset="0"/>
              </a:rPr>
              <a:t>, A. N. et al. Immunity 32, 116–128 (2010).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2218267" y="4062402"/>
            <a:ext cx="601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</a:t>
            </a:r>
            <a:r>
              <a:rPr lang="en-US" baseline="30000" dirty="0" err="1">
                <a:latin typeface="Helvetica" charset="0"/>
                <a:cs typeface="Helvetica" charset="0"/>
              </a:rPr>
              <a:t>Linterman</a:t>
            </a:r>
            <a:r>
              <a:rPr lang="en-US" baseline="30000" dirty="0">
                <a:latin typeface="Helvetica" charset="0"/>
                <a:cs typeface="Helvetica" charset="0"/>
              </a:rPr>
              <a:t>, M. A. et al. Nature Med. 17, 975–982 (2011).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2222500" y="3262304"/>
            <a:ext cx="840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-Oestreich, K. J., </a:t>
            </a:r>
            <a:r>
              <a:rPr lang="en-US" baseline="30000" dirty="0" err="1">
                <a:latin typeface="Helvetica" charset="0"/>
                <a:cs typeface="Helvetica" charset="0"/>
              </a:rPr>
              <a:t>Mohn</a:t>
            </a:r>
            <a:r>
              <a:rPr lang="en-US" baseline="30000" dirty="0">
                <a:latin typeface="Helvetica" charset="0"/>
                <a:cs typeface="Helvetica" charset="0"/>
              </a:rPr>
              <a:t>, S. E. &amp; </a:t>
            </a:r>
            <a:r>
              <a:rPr lang="en-US" baseline="30000" dirty="0" err="1">
                <a:latin typeface="Helvetica" charset="0"/>
                <a:cs typeface="Helvetica" charset="0"/>
              </a:rPr>
              <a:t>Weinmann</a:t>
            </a:r>
            <a:r>
              <a:rPr lang="en-US" baseline="30000" dirty="0">
                <a:latin typeface="Helvetica" charset="0"/>
                <a:cs typeface="Helvetica" charset="0"/>
              </a:rPr>
              <a:t>, A. S. Nature </a:t>
            </a:r>
            <a:r>
              <a:rPr lang="en-US" baseline="30000" dirty="0" err="1">
                <a:latin typeface="Helvetica" charset="0"/>
                <a:cs typeface="Helvetica" charset="0"/>
              </a:rPr>
              <a:t>Immunol</a:t>
            </a:r>
            <a:r>
              <a:rPr lang="en-US" baseline="30000" dirty="0">
                <a:latin typeface="Helvetica" charset="0"/>
                <a:cs typeface="Helvetica" charset="0"/>
              </a:rPr>
              <a:t>. 13, 405–411 (2012).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2218267" y="4600034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</a:t>
            </a:r>
            <a:r>
              <a:rPr lang="en-US" baseline="30000" dirty="0" err="1">
                <a:latin typeface="Helvetica" charset="0"/>
                <a:cs typeface="Helvetica" charset="0"/>
              </a:rPr>
              <a:t>Oldenhove</a:t>
            </a:r>
            <a:r>
              <a:rPr lang="en-US" baseline="30000" dirty="0">
                <a:latin typeface="Helvetica" charset="0"/>
                <a:cs typeface="Helvetica" charset="0"/>
              </a:rPr>
              <a:t>, G. et al.</a:t>
            </a:r>
            <a:r>
              <a:rPr lang="en-US" dirty="0">
                <a:latin typeface="Helvetica" charset="0"/>
                <a:cs typeface="Helvetica" charset="0"/>
              </a:rPr>
              <a:t> </a:t>
            </a:r>
            <a:r>
              <a:rPr lang="en-US" baseline="30000" dirty="0">
                <a:latin typeface="Helvetica" charset="0"/>
                <a:cs typeface="Helvetica" charset="0"/>
              </a:rPr>
              <a:t>Immunity 31, 772–786 (2009).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2209800" y="4853502"/>
            <a:ext cx="5448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-Osorio, F. et al. Eur. J. </a:t>
            </a:r>
            <a:r>
              <a:rPr lang="en-US" baseline="30000" dirty="0" err="1">
                <a:latin typeface="Helvetica" charset="0"/>
                <a:cs typeface="Helvetica" charset="0"/>
              </a:rPr>
              <a:t>Immunol</a:t>
            </a:r>
            <a:r>
              <a:rPr lang="en-US" baseline="30000" dirty="0">
                <a:latin typeface="Helvetica" charset="0"/>
                <a:cs typeface="Helvetica" charset="0"/>
              </a:rPr>
              <a:t>. 38, 3274–3281 (2008).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8792633" y="531176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70" name="Rectangle 16"/>
          <p:cNvSpPr>
            <a:spLocks noChangeArrowheads="1"/>
          </p:cNvSpPr>
          <p:nvPr/>
        </p:nvSpPr>
        <p:spPr bwMode="auto">
          <a:xfrm>
            <a:off x="2214033" y="5014896"/>
            <a:ext cx="641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-Wang, Y., Su, M. A. &amp; Wan, Y. Y. Immunity 35, 337–348 (2011).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71" name="Rectangle 18"/>
          <p:cNvSpPr>
            <a:spLocks noChangeArrowheads="1"/>
          </p:cNvSpPr>
          <p:nvPr/>
        </p:nvSpPr>
        <p:spPr bwMode="auto">
          <a:xfrm>
            <a:off x="2218267" y="5191636"/>
            <a:ext cx="812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-Zhang, F., </a:t>
            </a:r>
            <a:r>
              <a:rPr lang="en-US" baseline="30000" dirty="0" err="1">
                <a:latin typeface="Helvetica" charset="0"/>
                <a:cs typeface="Helvetica" charset="0"/>
              </a:rPr>
              <a:t>Meng</a:t>
            </a:r>
            <a:r>
              <a:rPr lang="en-US" baseline="30000" dirty="0">
                <a:latin typeface="Helvetica" charset="0"/>
                <a:cs typeface="Helvetica" charset="0"/>
              </a:rPr>
              <a:t>, G. &amp; </a:t>
            </a:r>
            <a:r>
              <a:rPr lang="en-US" baseline="30000" dirty="0" err="1">
                <a:latin typeface="Helvetica" charset="0"/>
                <a:cs typeface="Helvetica" charset="0"/>
              </a:rPr>
              <a:t>Strober</a:t>
            </a:r>
            <a:r>
              <a:rPr lang="en-US" baseline="30000" dirty="0">
                <a:latin typeface="Helvetica" charset="0"/>
                <a:cs typeface="Helvetica" charset="0"/>
              </a:rPr>
              <a:t>, W. Nature </a:t>
            </a:r>
            <a:r>
              <a:rPr lang="en-US" baseline="30000" dirty="0" err="1">
                <a:latin typeface="Helvetica" charset="0"/>
                <a:cs typeface="Helvetica" charset="0"/>
              </a:rPr>
              <a:t>Immunol</a:t>
            </a:r>
            <a:r>
              <a:rPr lang="en-US" baseline="30000" dirty="0">
                <a:latin typeface="Helvetica" charset="0"/>
                <a:cs typeface="Helvetica" charset="0"/>
              </a:rPr>
              <a:t>. 9, 1297–1306 (2008).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72" name="Rectangle 20"/>
          <p:cNvSpPr>
            <a:spLocks noChangeArrowheads="1"/>
          </p:cNvSpPr>
          <p:nvPr/>
        </p:nvSpPr>
        <p:spPr bwMode="auto">
          <a:xfrm>
            <a:off x="2222500" y="2978673"/>
            <a:ext cx="886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-Oestreich, K. J., Huang, A. C. &amp; </a:t>
            </a:r>
            <a:r>
              <a:rPr lang="en-US" baseline="30000" dirty="0" err="1">
                <a:latin typeface="Helvetica" charset="0"/>
                <a:cs typeface="Helvetica" charset="0"/>
              </a:rPr>
              <a:t>Weinmann</a:t>
            </a:r>
            <a:r>
              <a:rPr lang="en-US" baseline="30000" dirty="0">
                <a:latin typeface="Helvetica" charset="0"/>
                <a:cs typeface="Helvetica" charset="0"/>
              </a:rPr>
              <a:t>, A. S.</a:t>
            </a:r>
            <a:r>
              <a:rPr lang="en-US" dirty="0">
                <a:latin typeface="Helvetica" charset="0"/>
                <a:cs typeface="Helvetica" charset="0"/>
              </a:rPr>
              <a:t> </a:t>
            </a:r>
            <a:r>
              <a:rPr lang="en-US" baseline="30000" dirty="0">
                <a:latin typeface="Helvetica" charset="0"/>
                <a:cs typeface="Helvetica" charset="0"/>
              </a:rPr>
              <a:t>J. Exp. Med. 208, 1001–1013 (2011).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73" name="Rectangle 21"/>
          <p:cNvSpPr>
            <a:spLocks noChangeArrowheads="1"/>
          </p:cNvSpPr>
          <p:nvPr/>
        </p:nvSpPr>
        <p:spPr bwMode="auto">
          <a:xfrm>
            <a:off x="2214033" y="5369963"/>
            <a:ext cx="754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-Zhou, L. et al. Nature 453, 236–240 (2008).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74" name="Rectangle 22"/>
          <p:cNvSpPr>
            <a:spLocks noChangeArrowheads="1"/>
          </p:cNvSpPr>
          <p:nvPr/>
        </p:nvSpPr>
        <p:spPr bwMode="auto">
          <a:xfrm>
            <a:off x="2222501" y="2681813"/>
            <a:ext cx="1052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Arial" charset="0"/>
                <a:cs typeface="Arial" charset="0"/>
              </a:rPr>
              <a:t>-Pepper, M., Pagan, A. J., </a:t>
            </a:r>
            <a:r>
              <a:rPr lang="en-US" baseline="30000" dirty="0" err="1">
                <a:latin typeface="Arial" charset="0"/>
                <a:cs typeface="Arial" charset="0"/>
              </a:rPr>
              <a:t>Igyarto</a:t>
            </a:r>
            <a:r>
              <a:rPr lang="en-US" baseline="30000" dirty="0">
                <a:latin typeface="Arial" charset="0"/>
                <a:cs typeface="Arial" charset="0"/>
              </a:rPr>
              <a:t>, B. Z., Taylor, J. J. &amp; Jenkins, M. K. </a:t>
            </a:r>
          </a:p>
          <a:p>
            <a:r>
              <a:rPr lang="en-US" baseline="30000" dirty="0">
                <a:latin typeface="Arial" charset="0"/>
                <a:cs typeface="Arial" charset="0"/>
              </a:rPr>
              <a:t>    Immunity 35, 583–595 (2011)</a:t>
            </a:r>
            <a:r>
              <a:rPr lang="en-US" baseline="30000" dirty="0" smtClean="0">
                <a:latin typeface="Arial" charset="0"/>
                <a:cs typeface="Arial" charset="0"/>
              </a:rPr>
              <a:t>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5075" name="Rectangle 24"/>
          <p:cNvSpPr>
            <a:spLocks noChangeArrowheads="1"/>
          </p:cNvSpPr>
          <p:nvPr/>
        </p:nvSpPr>
        <p:spPr bwMode="auto">
          <a:xfrm>
            <a:off x="2226734" y="2528889"/>
            <a:ext cx="539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</a:t>
            </a:r>
            <a:r>
              <a:rPr lang="en-US" baseline="30000" dirty="0" err="1">
                <a:latin typeface="Helvetica" charset="0"/>
                <a:cs typeface="Helvetica" charset="0"/>
              </a:rPr>
              <a:t>Nakayamada</a:t>
            </a:r>
            <a:r>
              <a:rPr lang="en-US" baseline="30000" dirty="0">
                <a:latin typeface="Helvetica" charset="0"/>
                <a:cs typeface="Helvetica" charset="0"/>
              </a:rPr>
              <a:t>, S. et al. Immunity 35, 919–931 (2011).</a:t>
            </a:r>
            <a:endParaRPr lang="en-US" dirty="0">
              <a:latin typeface="Helvetica" charset="0"/>
              <a:cs typeface="Helvetica" charset="0"/>
            </a:endParaRPr>
          </a:p>
        </p:txBody>
      </p:sp>
      <p:sp>
        <p:nvSpPr>
          <p:cNvPr id="45076" name="Rectangle 25"/>
          <p:cNvSpPr>
            <a:spLocks noChangeArrowheads="1"/>
          </p:cNvSpPr>
          <p:nvPr/>
        </p:nvSpPr>
        <p:spPr bwMode="auto">
          <a:xfrm>
            <a:off x="2222500" y="3452802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latin typeface="Helvetica" charset="0"/>
                <a:cs typeface="Helvetica" charset="0"/>
              </a:rPr>
              <a:t>-Lu, K. T. et al. Immunity 35, 622–632 (2011).</a:t>
            </a:r>
            <a:endParaRPr lang="en-US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7090"/>
            <a:ext cx="6226821" cy="49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028235" y="165100"/>
            <a:ext cx="642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Specialized CD4</a:t>
            </a:r>
            <a:r>
              <a:rPr lang="en-US" baseline="30000" dirty="0">
                <a:latin typeface="Helvetica" charset="0"/>
              </a:rPr>
              <a:t>+</a:t>
            </a:r>
            <a:r>
              <a:rPr lang="en-US" dirty="0">
                <a:latin typeface="Helvetica" charset="0"/>
              </a:rPr>
              <a:t> T cell subtype </a:t>
            </a:r>
            <a:r>
              <a:rPr lang="en-US" dirty="0" smtClean="0">
                <a:latin typeface="Helvetica" charset="0"/>
              </a:rPr>
              <a:t>flexibility</a:t>
            </a:r>
            <a:endParaRPr lang="en-US" dirty="0">
              <a:latin typeface="Helvetica" charset="0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741418" y="5732299"/>
            <a:ext cx="4160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Helvetica" charset="0"/>
              </a:rPr>
              <a:t>Current Opinion in Immunology Volume 24, Issue 3 2012 297 - 302</a:t>
            </a:r>
          </a:p>
        </p:txBody>
      </p:sp>
    </p:spTree>
    <p:extLst>
      <p:ext uri="{BB962C8B-B14F-4D97-AF65-F5344CB8AC3E}">
        <p14:creationId xmlns:p14="http://schemas.microsoft.com/office/powerpoint/2010/main" val="33588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508000" y="17780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How can co-expression of factors be explained?</a:t>
            </a:r>
          </a:p>
          <a:p>
            <a:pPr eaLnBrk="1" hangingPunct="1"/>
            <a:endParaRPr lang="en-US" sz="2800">
              <a:latin typeface="Helvetica" charset="0"/>
              <a:cs typeface="Helvetica" charset="0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362075" y="4254500"/>
            <a:ext cx="6389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Helvetica" charset="0"/>
                <a:cs typeface="Helvetica" charset="0"/>
              </a:rPr>
              <a:t>What are the functional outcomes of </a:t>
            </a:r>
          </a:p>
          <a:p>
            <a:pPr algn="ctr" eaLnBrk="1" hangingPunct="1"/>
            <a:r>
              <a:rPr lang="en-US" sz="2800">
                <a:latin typeface="Helvetica" charset="0"/>
                <a:cs typeface="Helvetica" charset="0"/>
              </a:rPr>
              <a:t>co-expression?</a:t>
            </a:r>
          </a:p>
          <a:p>
            <a:pPr algn="ctr" eaLnBrk="1" hangingPunct="1"/>
            <a:endParaRPr lang="en-US" sz="2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4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508000" y="17780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How can co-expression of factors be explained?</a:t>
            </a:r>
          </a:p>
          <a:p>
            <a:pPr eaLnBrk="1" hangingPunct="1"/>
            <a:endParaRPr lang="en-US" sz="2800" dirty="0">
              <a:solidFill>
                <a:srgbClr val="3366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362075" y="4254500"/>
            <a:ext cx="6389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Helvetica" charset="0"/>
                <a:cs typeface="Helvetica" charset="0"/>
              </a:rPr>
              <a:t>What are the functional outcomes of </a:t>
            </a:r>
          </a:p>
          <a:p>
            <a:pPr algn="ctr" eaLnBrk="1" hangingPunct="1"/>
            <a:r>
              <a:rPr lang="en-US" sz="2800">
                <a:latin typeface="Helvetica" charset="0"/>
                <a:cs typeface="Helvetica" charset="0"/>
              </a:rPr>
              <a:t>co-expression?</a:t>
            </a:r>
          </a:p>
          <a:p>
            <a:pPr algn="ctr" eaLnBrk="1" hangingPunct="1"/>
            <a:endParaRPr lang="en-US" sz="2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hroma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371600"/>
            <a:ext cx="5994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20"/>
          <p:cNvSpPr txBox="1">
            <a:spLocks noChangeArrowheads="1"/>
          </p:cNvSpPr>
          <p:nvPr/>
        </p:nvSpPr>
        <p:spPr bwMode="auto">
          <a:xfrm>
            <a:off x="6115844" y="5667905"/>
            <a:ext cx="2932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Helvetica" charset="0"/>
              </a:rPr>
              <a:t>Muranski</a:t>
            </a:r>
            <a:r>
              <a:rPr lang="en-US" sz="1600" dirty="0">
                <a:latin typeface="Helvetica" charset="0"/>
              </a:rPr>
              <a:t> et al. </a:t>
            </a:r>
            <a:r>
              <a:rPr lang="en-US" sz="1600" i="1" dirty="0">
                <a:latin typeface="Helvetica" charset="0"/>
              </a:rPr>
              <a:t>Blood</a:t>
            </a:r>
            <a:r>
              <a:rPr lang="en-US" sz="1600" dirty="0">
                <a:latin typeface="Helvetica" charset="0"/>
              </a:rPr>
              <a:t> , 2013.</a:t>
            </a: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533525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3068638" y="849313"/>
            <a:ext cx="300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</a:t>
            </a:r>
          </a:p>
        </p:txBody>
      </p:sp>
    </p:spTree>
    <p:extLst>
      <p:ext uri="{BB962C8B-B14F-4D97-AF65-F5344CB8AC3E}">
        <p14:creationId xmlns:p14="http://schemas.microsoft.com/office/powerpoint/2010/main" val="10676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hroma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371600"/>
            <a:ext cx="5994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533525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3068638" y="849313"/>
            <a:ext cx="300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</a:t>
            </a: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173038" y="5486400"/>
            <a:ext cx="899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What is the epigenetic status of lineage-defining factor loci?</a:t>
            </a:r>
          </a:p>
        </p:txBody>
      </p:sp>
    </p:spTree>
    <p:extLst>
      <p:ext uri="{BB962C8B-B14F-4D97-AF65-F5344CB8AC3E}">
        <p14:creationId xmlns:p14="http://schemas.microsoft.com/office/powerpoint/2010/main" val="9273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Tbx21,Gata3Bival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516063"/>
            <a:ext cx="40068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20"/>
          <p:cNvSpPr txBox="1">
            <a:spLocks noChangeArrowheads="1"/>
          </p:cNvSpPr>
          <p:nvPr/>
        </p:nvSpPr>
        <p:spPr bwMode="auto">
          <a:xfrm>
            <a:off x="6577013" y="5791200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Wei et al. Immunity, 2009.</a:t>
            </a:r>
          </a:p>
        </p:txBody>
      </p:sp>
      <p:sp>
        <p:nvSpPr>
          <p:cNvPr id="56323" name="Rectangle 16"/>
          <p:cNvSpPr>
            <a:spLocks noChangeAspect="1"/>
          </p:cNvSpPr>
          <p:nvPr/>
        </p:nvSpPr>
        <p:spPr bwMode="auto">
          <a:xfrm>
            <a:off x="6399213" y="2190750"/>
            <a:ext cx="309562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Rectangle 17"/>
          <p:cNvSpPr>
            <a:spLocks noChangeAspect="1"/>
          </p:cNvSpPr>
          <p:nvPr/>
        </p:nvSpPr>
        <p:spPr bwMode="auto">
          <a:xfrm>
            <a:off x="6396038" y="2649538"/>
            <a:ext cx="309562" cy="3095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TextBox 18"/>
          <p:cNvSpPr txBox="1">
            <a:spLocks noChangeArrowheads="1"/>
          </p:cNvSpPr>
          <p:nvPr/>
        </p:nvSpPr>
        <p:spPr bwMode="auto">
          <a:xfrm>
            <a:off x="6667500" y="2171700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 </a:t>
            </a:r>
            <a:r>
              <a:rPr lang="en-US" sz="1600">
                <a:solidFill>
                  <a:srgbClr val="0B1CF9"/>
                </a:solidFill>
                <a:latin typeface="Helvetica" charset="0"/>
              </a:rPr>
              <a:t>(Active)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6326" name="TextBox 19"/>
          <p:cNvSpPr txBox="1">
            <a:spLocks noChangeArrowheads="1"/>
          </p:cNvSpPr>
          <p:nvPr/>
        </p:nvSpPr>
        <p:spPr bwMode="auto">
          <a:xfrm>
            <a:off x="6667500" y="26336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 </a:t>
            </a:r>
            <a:r>
              <a:rPr lang="en-US" sz="1600">
                <a:solidFill>
                  <a:srgbClr val="7E050B"/>
                </a:solidFill>
                <a:latin typeface="Helvetica" charset="0"/>
              </a:rPr>
              <a:t>(Repressed)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3024188" y="1219200"/>
            <a:ext cx="1233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T-bet (Th1)</a:t>
            </a: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4687888" y="1219200"/>
            <a:ext cx="1312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Gata3 (Th2)</a:t>
            </a:r>
          </a:p>
        </p:txBody>
      </p:sp>
      <p:sp>
        <p:nvSpPr>
          <p:cNvPr id="56329" name="TextBox 1"/>
          <p:cNvSpPr txBox="1">
            <a:spLocks noChangeArrowheads="1"/>
          </p:cNvSpPr>
          <p:nvPr/>
        </p:nvSpPr>
        <p:spPr bwMode="auto">
          <a:xfrm>
            <a:off x="201453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6330" name="TextBox 2"/>
          <p:cNvSpPr txBox="1">
            <a:spLocks noChangeArrowheads="1"/>
          </p:cNvSpPr>
          <p:nvPr/>
        </p:nvSpPr>
        <p:spPr bwMode="auto">
          <a:xfrm>
            <a:off x="1746250" y="762000"/>
            <a:ext cx="694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insights-</a:t>
            </a:r>
            <a:r>
              <a:rPr lang="en-US" dirty="0">
                <a:solidFill>
                  <a:srgbClr val="660066"/>
                </a:solidFill>
                <a:latin typeface="Helvetica" charset="0"/>
              </a:rPr>
              <a:t>Bivalent Chromatin State</a:t>
            </a:r>
            <a:endParaRPr lang="en-US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6331" name="TextBox 4"/>
          <p:cNvSpPr txBox="1">
            <a:spLocks noChangeArrowheads="1"/>
          </p:cNvSpPr>
          <p:nvPr/>
        </p:nvSpPr>
        <p:spPr bwMode="auto">
          <a:xfrm>
            <a:off x="852488" y="3700463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Cell Type</a:t>
            </a:r>
          </a:p>
        </p:txBody>
      </p:sp>
      <p:cxnSp>
        <p:nvCxnSpPr>
          <p:cNvPr id="56332" name="Straight Arrow Connector 2"/>
          <p:cNvCxnSpPr>
            <a:cxnSpLocks noChangeShapeType="1"/>
          </p:cNvCxnSpPr>
          <p:nvPr/>
        </p:nvCxnSpPr>
        <p:spPr bwMode="auto">
          <a:xfrm>
            <a:off x="2070100" y="2882900"/>
            <a:ext cx="673100" cy="127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01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0"/>
          <p:cNvSpPr txBox="1">
            <a:spLocks noChangeArrowheads="1"/>
          </p:cNvSpPr>
          <p:nvPr/>
        </p:nvSpPr>
        <p:spPr bwMode="auto">
          <a:xfrm>
            <a:off x="1541587" y="619770"/>
            <a:ext cx="780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Expanding view of specialized CD4</a:t>
            </a:r>
            <a:r>
              <a:rPr lang="en-US" baseline="30000" dirty="0">
                <a:latin typeface="Helvetica" charset="0"/>
              </a:rPr>
              <a:t>+</a:t>
            </a:r>
            <a:r>
              <a:rPr lang="en-US" dirty="0">
                <a:latin typeface="Helvetica" charset="0"/>
              </a:rPr>
              <a:t> T cell subtypes 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57300" y="1979389"/>
            <a:ext cx="505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Basics and historical perspective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781050" y="2150839"/>
            <a:ext cx="436562" cy="1651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C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55234" y="2656497"/>
            <a:ext cx="6103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Helvetica" charset="0"/>
              </a:rPr>
              <a:t>Stable </a:t>
            </a:r>
            <a:r>
              <a:rPr lang="en-US" dirty="0">
                <a:latin typeface="Helvetica" charset="0"/>
              </a:rPr>
              <a:t>versus </a:t>
            </a:r>
            <a:r>
              <a:rPr lang="en-US" dirty="0" smtClean="0">
                <a:latin typeface="Helvetica" charset="0"/>
              </a:rPr>
              <a:t>flexible </a:t>
            </a:r>
            <a:r>
              <a:rPr lang="en-US" dirty="0" smtClean="0">
                <a:latin typeface="Helvetica" charset="0"/>
              </a:rPr>
              <a:t>T helper cell </a:t>
            </a:r>
            <a:r>
              <a:rPr lang="en-US" dirty="0" smtClean="0">
                <a:latin typeface="Helvetica" charset="0"/>
              </a:rPr>
              <a:t>types</a:t>
            </a:r>
            <a:endParaRPr lang="en-US" dirty="0">
              <a:latin typeface="Helvetica" charset="0"/>
            </a:endParaRPr>
          </a:p>
        </p:txBody>
      </p:sp>
      <p:sp>
        <p:nvSpPr>
          <p:cNvPr id="16391" name="Oval 4"/>
          <p:cNvSpPr>
            <a:spLocks noChangeArrowheads="1"/>
          </p:cNvSpPr>
          <p:nvPr/>
        </p:nvSpPr>
        <p:spPr bwMode="auto">
          <a:xfrm>
            <a:off x="778984" y="2827947"/>
            <a:ext cx="436562" cy="1651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C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1257300" y="3306995"/>
            <a:ext cx="760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Mechanisms that regulate differentiation decisions</a:t>
            </a:r>
          </a:p>
        </p:txBody>
      </p:sp>
      <p:sp>
        <p:nvSpPr>
          <p:cNvPr id="16393" name="Oval 4"/>
          <p:cNvSpPr>
            <a:spLocks noChangeArrowheads="1"/>
          </p:cNvSpPr>
          <p:nvPr/>
        </p:nvSpPr>
        <p:spPr bwMode="auto">
          <a:xfrm>
            <a:off x="781050" y="3478445"/>
            <a:ext cx="436562" cy="1651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C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62187" y="3959158"/>
            <a:ext cx="6443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Helvetica" charset="0"/>
              </a:rPr>
              <a:t>Computational modeling as a valuable tool</a:t>
            </a:r>
            <a:endParaRPr lang="en-US" dirty="0">
              <a:latin typeface="Helvetica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85937" y="4130608"/>
            <a:ext cx="436562" cy="1651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C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Tbx21,Gata3Bival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78000"/>
            <a:ext cx="40068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20"/>
          <p:cNvSpPr txBox="1">
            <a:spLocks noChangeArrowheads="1"/>
          </p:cNvSpPr>
          <p:nvPr/>
        </p:nvSpPr>
        <p:spPr bwMode="auto">
          <a:xfrm>
            <a:off x="6507701" y="5834063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Wei et al. Immunity, 2009.</a:t>
            </a:r>
          </a:p>
        </p:txBody>
      </p:sp>
      <p:sp>
        <p:nvSpPr>
          <p:cNvPr id="57347" name="Rectangle 16"/>
          <p:cNvSpPr>
            <a:spLocks noChangeAspect="1"/>
          </p:cNvSpPr>
          <p:nvPr/>
        </p:nvSpPr>
        <p:spPr bwMode="auto">
          <a:xfrm>
            <a:off x="6399213" y="2343150"/>
            <a:ext cx="309562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17"/>
          <p:cNvSpPr>
            <a:spLocks noChangeAspect="1"/>
          </p:cNvSpPr>
          <p:nvPr/>
        </p:nvSpPr>
        <p:spPr bwMode="auto">
          <a:xfrm>
            <a:off x="6396038" y="2801938"/>
            <a:ext cx="309562" cy="3095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TextBox 18"/>
          <p:cNvSpPr txBox="1">
            <a:spLocks noChangeArrowheads="1"/>
          </p:cNvSpPr>
          <p:nvPr/>
        </p:nvSpPr>
        <p:spPr bwMode="auto">
          <a:xfrm>
            <a:off x="6667500" y="2324100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 </a:t>
            </a:r>
            <a:r>
              <a:rPr lang="en-US" sz="1600">
                <a:solidFill>
                  <a:srgbClr val="0B1CF9"/>
                </a:solidFill>
                <a:latin typeface="Helvetica" charset="0"/>
              </a:rPr>
              <a:t>(Active)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6667500" y="27860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 </a:t>
            </a:r>
            <a:r>
              <a:rPr lang="en-US" sz="1600">
                <a:solidFill>
                  <a:srgbClr val="7E050B"/>
                </a:solidFill>
                <a:latin typeface="Helvetica" charset="0"/>
              </a:rPr>
              <a:t>(Repressed)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7351" name="TextBox 4"/>
          <p:cNvSpPr txBox="1">
            <a:spLocks noChangeArrowheads="1"/>
          </p:cNvSpPr>
          <p:nvPr/>
        </p:nvSpPr>
        <p:spPr bwMode="auto">
          <a:xfrm>
            <a:off x="3024188" y="1481138"/>
            <a:ext cx="1233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T-bet (Th1)</a:t>
            </a:r>
          </a:p>
        </p:txBody>
      </p:sp>
      <p:sp>
        <p:nvSpPr>
          <p:cNvPr id="57352" name="TextBox 5"/>
          <p:cNvSpPr txBox="1">
            <a:spLocks noChangeArrowheads="1"/>
          </p:cNvSpPr>
          <p:nvPr/>
        </p:nvSpPr>
        <p:spPr bwMode="auto">
          <a:xfrm>
            <a:off x="4687888" y="1481138"/>
            <a:ext cx="1312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Gata3 (Th2)</a:t>
            </a:r>
          </a:p>
        </p:txBody>
      </p:sp>
      <p:sp>
        <p:nvSpPr>
          <p:cNvPr id="57353" name="TextBox 1"/>
          <p:cNvSpPr txBox="1">
            <a:spLocks noChangeArrowheads="1"/>
          </p:cNvSpPr>
          <p:nvPr/>
        </p:nvSpPr>
        <p:spPr bwMode="auto">
          <a:xfrm>
            <a:off x="224313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7354" name="TextBox 2"/>
          <p:cNvSpPr txBox="1">
            <a:spLocks noChangeArrowheads="1"/>
          </p:cNvSpPr>
          <p:nvPr/>
        </p:nvSpPr>
        <p:spPr bwMode="auto">
          <a:xfrm>
            <a:off x="1974850" y="849313"/>
            <a:ext cx="694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insights-</a:t>
            </a:r>
            <a:r>
              <a:rPr lang="en-US" dirty="0">
                <a:solidFill>
                  <a:srgbClr val="660066"/>
                </a:solidFill>
                <a:latin typeface="Helvetica" charset="0"/>
              </a:rPr>
              <a:t>Bivalent Chromatin State</a:t>
            </a:r>
            <a:endParaRPr lang="en-US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7355" name="TextBox 4"/>
          <p:cNvSpPr txBox="1">
            <a:spLocks noChangeArrowheads="1"/>
          </p:cNvSpPr>
          <p:nvPr/>
        </p:nvSpPr>
        <p:spPr bwMode="auto">
          <a:xfrm>
            <a:off x="852488" y="370016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Cell Type</a:t>
            </a:r>
          </a:p>
        </p:txBody>
      </p:sp>
      <p:cxnSp>
        <p:nvCxnSpPr>
          <p:cNvPr id="57356" name="Straight Arrow Connector 2"/>
          <p:cNvCxnSpPr>
            <a:cxnSpLocks noChangeShapeType="1"/>
          </p:cNvCxnSpPr>
          <p:nvPr/>
        </p:nvCxnSpPr>
        <p:spPr bwMode="auto">
          <a:xfrm flipH="1">
            <a:off x="6062663" y="3657600"/>
            <a:ext cx="673100" cy="127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97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Tbx21,Gata3Bival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625600"/>
            <a:ext cx="40068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20"/>
          <p:cNvSpPr txBox="1">
            <a:spLocks noChangeArrowheads="1"/>
          </p:cNvSpPr>
          <p:nvPr/>
        </p:nvSpPr>
        <p:spPr bwMode="auto">
          <a:xfrm>
            <a:off x="6571076" y="5622131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Wei et al. Immunity, 2009.</a:t>
            </a:r>
          </a:p>
        </p:txBody>
      </p:sp>
      <p:sp>
        <p:nvSpPr>
          <p:cNvPr id="58371" name="Rectangle 16"/>
          <p:cNvSpPr>
            <a:spLocks noChangeAspect="1"/>
          </p:cNvSpPr>
          <p:nvPr/>
        </p:nvSpPr>
        <p:spPr bwMode="auto">
          <a:xfrm>
            <a:off x="6399213" y="2190750"/>
            <a:ext cx="309562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Rectangle 17"/>
          <p:cNvSpPr>
            <a:spLocks noChangeAspect="1"/>
          </p:cNvSpPr>
          <p:nvPr/>
        </p:nvSpPr>
        <p:spPr bwMode="auto">
          <a:xfrm>
            <a:off x="6396038" y="2649538"/>
            <a:ext cx="309562" cy="3095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Box 18"/>
          <p:cNvSpPr txBox="1">
            <a:spLocks noChangeArrowheads="1"/>
          </p:cNvSpPr>
          <p:nvPr/>
        </p:nvSpPr>
        <p:spPr bwMode="auto">
          <a:xfrm>
            <a:off x="6667500" y="2171700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 </a:t>
            </a:r>
            <a:r>
              <a:rPr lang="en-US" sz="1600">
                <a:solidFill>
                  <a:srgbClr val="0B1CF9"/>
                </a:solidFill>
                <a:latin typeface="Helvetica" charset="0"/>
              </a:rPr>
              <a:t>(Active)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6667500" y="26336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 </a:t>
            </a:r>
            <a:r>
              <a:rPr lang="en-US" sz="1600">
                <a:solidFill>
                  <a:srgbClr val="7E050B"/>
                </a:solidFill>
                <a:latin typeface="Helvetica" charset="0"/>
              </a:rPr>
              <a:t>(Repressed)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8375" name="TextBox 4"/>
          <p:cNvSpPr txBox="1">
            <a:spLocks noChangeArrowheads="1"/>
          </p:cNvSpPr>
          <p:nvPr/>
        </p:nvSpPr>
        <p:spPr bwMode="auto">
          <a:xfrm>
            <a:off x="3024188" y="1328738"/>
            <a:ext cx="1233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T-bet (Th1)</a:t>
            </a:r>
          </a:p>
        </p:txBody>
      </p:sp>
      <p:sp>
        <p:nvSpPr>
          <p:cNvPr id="58376" name="TextBox 5"/>
          <p:cNvSpPr txBox="1">
            <a:spLocks noChangeArrowheads="1"/>
          </p:cNvSpPr>
          <p:nvPr/>
        </p:nvSpPr>
        <p:spPr bwMode="auto">
          <a:xfrm>
            <a:off x="4687888" y="1328738"/>
            <a:ext cx="1312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Gata3 (Th2)</a:t>
            </a:r>
          </a:p>
        </p:txBody>
      </p:sp>
      <p:sp>
        <p:nvSpPr>
          <p:cNvPr id="58377" name="TextBox 1"/>
          <p:cNvSpPr txBox="1">
            <a:spLocks noChangeArrowheads="1"/>
          </p:cNvSpPr>
          <p:nvPr/>
        </p:nvSpPr>
        <p:spPr bwMode="auto">
          <a:xfrm>
            <a:off x="209073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8378" name="TextBox 2"/>
          <p:cNvSpPr txBox="1">
            <a:spLocks noChangeArrowheads="1"/>
          </p:cNvSpPr>
          <p:nvPr/>
        </p:nvSpPr>
        <p:spPr bwMode="auto">
          <a:xfrm>
            <a:off x="1822450" y="849313"/>
            <a:ext cx="694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insights-</a:t>
            </a:r>
            <a:r>
              <a:rPr lang="en-US" dirty="0">
                <a:solidFill>
                  <a:srgbClr val="660066"/>
                </a:solidFill>
                <a:latin typeface="Helvetica" charset="0"/>
              </a:rPr>
              <a:t>Bivalent Chromatin State</a:t>
            </a:r>
            <a:endParaRPr lang="en-US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8379" name="TextBox 4"/>
          <p:cNvSpPr txBox="1">
            <a:spLocks noChangeArrowheads="1"/>
          </p:cNvSpPr>
          <p:nvPr/>
        </p:nvSpPr>
        <p:spPr bwMode="auto">
          <a:xfrm>
            <a:off x="852488" y="398303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Cell Type</a:t>
            </a:r>
          </a:p>
        </p:txBody>
      </p:sp>
      <p:sp>
        <p:nvSpPr>
          <p:cNvPr id="58380" name="Rounded Rectangle 1"/>
          <p:cNvSpPr>
            <a:spLocks noChangeArrowheads="1"/>
          </p:cNvSpPr>
          <p:nvPr/>
        </p:nvSpPr>
        <p:spPr bwMode="auto">
          <a:xfrm>
            <a:off x="3860800" y="2133600"/>
            <a:ext cx="508000" cy="35941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1452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Tbx21,Gata3Bival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78000"/>
            <a:ext cx="40068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0"/>
          <p:cNvSpPr txBox="1">
            <a:spLocks noChangeArrowheads="1"/>
          </p:cNvSpPr>
          <p:nvPr/>
        </p:nvSpPr>
        <p:spPr bwMode="auto">
          <a:xfrm>
            <a:off x="6477000" y="5605463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Wei et al. Immunity, 2009.</a:t>
            </a:r>
          </a:p>
        </p:txBody>
      </p:sp>
      <p:sp>
        <p:nvSpPr>
          <p:cNvPr id="59395" name="Rectangle 16"/>
          <p:cNvSpPr>
            <a:spLocks noChangeAspect="1"/>
          </p:cNvSpPr>
          <p:nvPr/>
        </p:nvSpPr>
        <p:spPr bwMode="auto">
          <a:xfrm>
            <a:off x="6399213" y="2495550"/>
            <a:ext cx="309562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17"/>
          <p:cNvSpPr>
            <a:spLocks noChangeAspect="1"/>
          </p:cNvSpPr>
          <p:nvPr/>
        </p:nvSpPr>
        <p:spPr bwMode="auto">
          <a:xfrm>
            <a:off x="6396038" y="2954338"/>
            <a:ext cx="309562" cy="3095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Box 18"/>
          <p:cNvSpPr txBox="1">
            <a:spLocks noChangeArrowheads="1"/>
          </p:cNvSpPr>
          <p:nvPr/>
        </p:nvSpPr>
        <p:spPr bwMode="auto">
          <a:xfrm>
            <a:off x="6667500" y="2476500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 </a:t>
            </a:r>
            <a:r>
              <a:rPr lang="en-US" sz="1600">
                <a:solidFill>
                  <a:srgbClr val="0B1CF9"/>
                </a:solidFill>
                <a:latin typeface="Helvetica" charset="0"/>
              </a:rPr>
              <a:t>(Active)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9398" name="TextBox 19"/>
          <p:cNvSpPr txBox="1">
            <a:spLocks noChangeArrowheads="1"/>
          </p:cNvSpPr>
          <p:nvPr/>
        </p:nvSpPr>
        <p:spPr bwMode="auto">
          <a:xfrm>
            <a:off x="6667500" y="29384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 </a:t>
            </a:r>
            <a:r>
              <a:rPr lang="en-US" sz="1600">
                <a:solidFill>
                  <a:srgbClr val="7E050B"/>
                </a:solidFill>
                <a:latin typeface="Helvetica" charset="0"/>
              </a:rPr>
              <a:t>(Repressed)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59399" name="TextBox 4"/>
          <p:cNvSpPr txBox="1">
            <a:spLocks noChangeArrowheads="1"/>
          </p:cNvSpPr>
          <p:nvPr/>
        </p:nvSpPr>
        <p:spPr bwMode="auto">
          <a:xfrm>
            <a:off x="3024188" y="1481138"/>
            <a:ext cx="1233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T-bet (Th1)</a:t>
            </a:r>
          </a:p>
        </p:txBody>
      </p:sp>
      <p:sp>
        <p:nvSpPr>
          <p:cNvPr id="59400" name="TextBox 5"/>
          <p:cNvSpPr txBox="1">
            <a:spLocks noChangeArrowheads="1"/>
          </p:cNvSpPr>
          <p:nvPr/>
        </p:nvSpPr>
        <p:spPr bwMode="auto">
          <a:xfrm>
            <a:off x="4687888" y="1481138"/>
            <a:ext cx="1312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Gata3 (Th2)</a:t>
            </a:r>
          </a:p>
        </p:txBody>
      </p:sp>
      <p:sp>
        <p:nvSpPr>
          <p:cNvPr id="59401" name="TextBox 1"/>
          <p:cNvSpPr txBox="1">
            <a:spLocks noChangeArrowheads="1"/>
          </p:cNvSpPr>
          <p:nvPr/>
        </p:nvSpPr>
        <p:spPr bwMode="auto">
          <a:xfrm>
            <a:off x="216693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59402" name="TextBox 2"/>
          <p:cNvSpPr txBox="1">
            <a:spLocks noChangeArrowheads="1"/>
          </p:cNvSpPr>
          <p:nvPr/>
        </p:nvSpPr>
        <p:spPr bwMode="auto">
          <a:xfrm>
            <a:off x="1898650" y="849313"/>
            <a:ext cx="694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insights-</a:t>
            </a:r>
            <a:r>
              <a:rPr lang="en-US" dirty="0">
                <a:solidFill>
                  <a:srgbClr val="660066"/>
                </a:solidFill>
                <a:latin typeface="Helvetica" charset="0"/>
              </a:rPr>
              <a:t>Bivalent Chromatin State</a:t>
            </a:r>
            <a:endParaRPr lang="en-US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9403" name="TextBox 4"/>
          <p:cNvSpPr txBox="1">
            <a:spLocks noChangeArrowheads="1"/>
          </p:cNvSpPr>
          <p:nvPr/>
        </p:nvSpPr>
        <p:spPr bwMode="auto">
          <a:xfrm>
            <a:off x="852488" y="413543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Cell Type</a:t>
            </a:r>
          </a:p>
        </p:txBody>
      </p:sp>
      <p:sp>
        <p:nvSpPr>
          <p:cNvPr id="59404" name="Rounded Rectangle 1"/>
          <p:cNvSpPr>
            <a:spLocks noChangeArrowheads="1"/>
          </p:cNvSpPr>
          <p:nvPr/>
        </p:nvSpPr>
        <p:spPr bwMode="auto">
          <a:xfrm>
            <a:off x="4800600" y="2311400"/>
            <a:ext cx="736600" cy="3632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5010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bivalent chroma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5" y="1292225"/>
            <a:ext cx="563689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20"/>
          <p:cNvSpPr txBox="1">
            <a:spLocks noChangeArrowheads="1"/>
          </p:cNvSpPr>
          <p:nvPr/>
        </p:nvSpPr>
        <p:spPr bwMode="auto">
          <a:xfrm>
            <a:off x="-15358" y="5635823"/>
            <a:ext cx="451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Helvetica" charset="0"/>
              </a:rPr>
              <a:t>Oestreich et al. </a:t>
            </a:r>
            <a:r>
              <a:rPr lang="en-US" sz="1400" i="1" dirty="0" err="1">
                <a:latin typeface="Helvetica" charset="0"/>
              </a:rPr>
              <a:t>Curr</a:t>
            </a:r>
            <a:r>
              <a:rPr lang="en-US" sz="1400" i="1" dirty="0">
                <a:latin typeface="Helvetica" charset="0"/>
              </a:rPr>
              <a:t> Top </a:t>
            </a:r>
            <a:r>
              <a:rPr lang="en-US" sz="1400" i="1" dirty="0" err="1">
                <a:latin typeface="Helvetica" charset="0"/>
              </a:rPr>
              <a:t>Microbiol</a:t>
            </a:r>
            <a:r>
              <a:rPr lang="en-US" sz="1400" i="1" dirty="0">
                <a:latin typeface="Helvetica" charset="0"/>
              </a:rPr>
              <a:t> </a:t>
            </a:r>
            <a:r>
              <a:rPr lang="en-US" sz="1400" i="1" dirty="0" err="1">
                <a:latin typeface="Helvetica" charset="0"/>
              </a:rPr>
              <a:t>Immunol</a:t>
            </a:r>
            <a:r>
              <a:rPr lang="en-US" sz="1400" dirty="0">
                <a:latin typeface="Helvetica" charset="0"/>
              </a:rPr>
              <a:t> , 2013.</a:t>
            </a: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02088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073393" y="829732"/>
            <a:ext cx="3776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Helvetica" charset="0"/>
              </a:rPr>
              <a:t>Uni</a:t>
            </a:r>
            <a:r>
              <a:rPr lang="en-US" dirty="0" smtClean="0">
                <a:solidFill>
                  <a:srgbClr val="3366FF"/>
                </a:solidFill>
                <a:latin typeface="Helvetica" charset="0"/>
              </a:rPr>
              <a:t>-directional Plasticity</a:t>
            </a:r>
            <a:endParaRPr lang="en-US" dirty="0">
              <a:solidFill>
                <a:srgbClr val="3366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95" y="1521341"/>
            <a:ext cx="3695700" cy="3781425"/>
          </a:xfrm>
          <a:prstGeom prst="rect">
            <a:avLst/>
          </a:prstGeom>
        </p:spPr>
      </p:pic>
      <p:pic>
        <p:nvPicPr>
          <p:cNvPr id="60417" name="Picture 1" descr="BivalentRORC,Foxp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7" y="1410219"/>
            <a:ext cx="3725863" cy="40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20"/>
          <p:cNvSpPr txBox="1">
            <a:spLocks noChangeArrowheads="1"/>
          </p:cNvSpPr>
          <p:nvPr/>
        </p:nvSpPr>
        <p:spPr bwMode="auto">
          <a:xfrm>
            <a:off x="6558678" y="5562839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Wei et al. Immunity, 2009.</a:t>
            </a:r>
          </a:p>
        </p:txBody>
      </p:sp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1515462" y="1329256"/>
            <a:ext cx="1363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Helvetica" charset="0"/>
              </a:rPr>
              <a:t>Ror</a:t>
            </a:r>
            <a:r>
              <a:rPr lang="en-US" sz="1600" dirty="0" err="1">
                <a:latin typeface="Symbol" charset="0"/>
                <a:cs typeface="Symbol" charset="0"/>
              </a:rPr>
              <a:t>g</a:t>
            </a:r>
            <a:r>
              <a:rPr lang="en-US" sz="1600" dirty="0" err="1">
                <a:latin typeface="Helvetica" charset="0"/>
              </a:rPr>
              <a:t>t</a:t>
            </a:r>
            <a:r>
              <a:rPr lang="en-US" sz="1600" dirty="0">
                <a:latin typeface="Helvetica" charset="0"/>
              </a:rPr>
              <a:t> (Th17)</a:t>
            </a:r>
          </a:p>
        </p:txBody>
      </p:sp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2975962" y="1329256"/>
            <a:ext cx="1416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Foxp3 (Treg)</a:t>
            </a:r>
          </a:p>
        </p:txBody>
      </p: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2090737" y="2222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>
                <a:latin typeface="Helvetica" charset="0"/>
              </a:rPr>
              <a:t>specialized CD4</a:t>
            </a:r>
            <a:r>
              <a:rPr lang="en-US" baseline="30000">
                <a:latin typeface="Helvetica" charset="0"/>
              </a:rPr>
              <a:t>+</a:t>
            </a:r>
            <a:r>
              <a:rPr lang="en-US">
                <a:latin typeface="Helvetica" charset="0"/>
              </a:rPr>
              <a:t> T cell subtypes</a:t>
            </a:r>
          </a:p>
        </p:txBody>
      </p:sp>
      <p:sp>
        <p:nvSpPr>
          <p:cNvPr id="60422" name="TextBox 2"/>
          <p:cNvSpPr txBox="1">
            <a:spLocks noChangeArrowheads="1"/>
          </p:cNvSpPr>
          <p:nvPr/>
        </p:nvSpPr>
        <p:spPr bwMode="auto">
          <a:xfrm>
            <a:off x="1822450" y="849313"/>
            <a:ext cx="694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Epigenetic insights-</a:t>
            </a:r>
            <a:r>
              <a:rPr lang="en-US" dirty="0">
                <a:solidFill>
                  <a:srgbClr val="660066"/>
                </a:solidFill>
                <a:latin typeface="Helvetica" charset="0"/>
              </a:rPr>
              <a:t>Bivalent Chromatin State</a:t>
            </a:r>
            <a:endParaRPr lang="en-US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48079" y="3412054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Cell Type</a:t>
            </a:r>
          </a:p>
        </p:txBody>
      </p:sp>
      <p:sp>
        <p:nvSpPr>
          <p:cNvPr id="60424" name="Rectangle 16"/>
          <p:cNvSpPr>
            <a:spLocks noChangeAspect="1"/>
          </p:cNvSpPr>
          <p:nvPr/>
        </p:nvSpPr>
        <p:spPr bwMode="auto">
          <a:xfrm>
            <a:off x="692872" y="5370499"/>
            <a:ext cx="309562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Rectangle 17"/>
          <p:cNvSpPr>
            <a:spLocks noChangeAspect="1"/>
          </p:cNvSpPr>
          <p:nvPr/>
        </p:nvSpPr>
        <p:spPr bwMode="auto">
          <a:xfrm>
            <a:off x="689697" y="5816587"/>
            <a:ext cx="309562" cy="30956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TextBox 18"/>
          <p:cNvSpPr txBox="1">
            <a:spLocks noChangeArrowheads="1"/>
          </p:cNvSpPr>
          <p:nvPr/>
        </p:nvSpPr>
        <p:spPr bwMode="auto">
          <a:xfrm>
            <a:off x="948459" y="5351449"/>
            <a:ext cx="192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 </a:t>
            </a:r>
            <a:r>
              <a:rPr lang="en-US" sz="1600">
                <a:solidFill>
                  <a:srgbClr val="0B1CF9"/>
                </a:solidFill>
                <a:latin typeface="Helvetica" charset="0"/>
              </a:rPr>
              <a:t>(Active)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60427" name="TextBox 19"/>
          <p:cNvSpPr txBox="1">
            <a:spLocks noChangeArrowheads="1"/>
          </p:cNvSpPr>
          <p:nvPr/>
        </p:nvSpPr>
        <p:spPr bwMode="auto">
          <a:xfrm>
            <a:off x="948459" y="5800712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 </a:t>
            </a:r>
            <a:r>
              <a:rPr lang="en-US" sz="1600">
                <a:solidFill>
                  <a:srgbClr val="7E050B"/>
                </a:solidFill>
                <a:latin typeface="Helvetica" charset="0"/>
              </a:rPr>
              <a:t>(Repressed)</a:t>
            </a:r>
            <a:r>
              <a:rPr lang="en-US" sz="1600">
                <a:latin typeface="Helvetica" charset="0"/>
              </a:rPr>
              <a:t> </a:t>
            </a:r>
          </a:p>
        </p:txBody>
      </p:sp>
      <p:sp>
        <p:nvSpPr>
          <p:cNvPr id="60428" name="Rounded Rectangle 13"/>
          <p:cNvSpPr>
            <a:spLocks noChangeArrowheads="1"/>
          </p:cNvSpPr>
          <p:nvPr/>
        </p:nvSpPr>
        <p:spPr bwMode="auto">
          <a:xfrm>
            <a:off x="1769462" y="2197618"/>
            <a:ext cx="508000" cy="307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2501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886"/>
            <a:ext cx="4552950" cy="520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16"/>
          <p:cNvSpPr>
            <a:spLocks noChangeAspect="1"/>
          </p:cNvSpPr>
          <p:nvPr/>
        </p:nvSpPr>
        <p:spPr bwMode="auto">
          <a:xfrm>
            <a:off x="6861175" y="1403350"/>
            <a:ext cx="309562" cy="3095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Rectangle 17"/>
          <p:cNvSpPr>
            <a:spLocks noChangeAspect="1"/>
          </p:cNvSpPr>
          <p:nvPr/>
        </p:nvSpPr>
        <p:spPr bwMode="auto">
          <a:xfrm>
            <a:off x="6858000" y="1849437"/>
            <a:ext cx="309562" cy="30956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TextBox 18"/>
          <p:cNvSpPr txBox="1">
            <a:spLocks noChangeArrowheads="1"/>
          </p:cNvSpPr>
          <p:nvPr/>
        </p:nvSpPr>
        <p:spPr bwMode="auto">
          <a:xfrm>
            <a:off x="7307262" y="1371600"/>
            <a:ext cx="1120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</a:t>
            </a:r>
          </a:p>
        </p:txBody>
      </p:sp>
      <p:sp>
        <p:nvSpPr>
          <p:cNvPr id="63493" name="TextBox 19"/>
          <p:cNvSpPr txBox="1">
            <a:spLocks noChangeArrowheads="1"/>
          </p:cNvSpPr>
          <p:nvPr/>
        </p:nvSpPr>
        <p:spPr bwMode="auto">
          <a:xfrm>
            <a:off x="7307262" y="1833562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6313488" y="5908675"/>
            <a:ext cx="2830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Helvetica" charset="0"/>
              </a:rPr>
              <a:t>Lu et al. Immunity 35, 2011.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014450" y="0"/>
            <a:ext cx="5300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Helvetica" charset="0"/>
              </a:rPr>
              <a:t>Epigenetic patterns of transcription factor </a:t>
            </a:r>
            <a:endParaRPr lang="en-US" sz="2000" dirty="0" smtClean="0">
              <a:latin typeface="Helvetica" charset="0"/>
            </a:endParaRPr>
          </a:p>
          <a:p>
            <a:pPr algn="ctr" eaLnBrk="1" hangingPunct="1"/>
            <a:r>
              <a:rPr lang="en-US" sz="2000" dirty="0" smtClean="0">
                <a:latin typeface="Helvetica" charset="0"/>
              </a:rPr>
              <a:t>genes </a:t>
            </a:r>
            <a:r>
              <a:rPr lang="en-US" sz="2000" dirty="0">
                <a:latin typeface="Helvetica" charset="0"/>
              </a:rPr>
              <a:t>in CD4</a:t>
            </a:r>
            <a:r>
              <a:rPr lang="en-US" sz="2000" baseline="30000" dirty="0">
                <a:latin typeface="Helvetica" charset="0"/>
              </a:rPr>
              <a:t>+</a:t>
            </a:r>
            <a:r>
              <a:rPr lang="en-US" sz="2000" dirty="0">
                <a:latin typeface="Helvetica" charset="0"/>
              </a:rPr>
              <a:t> T cell subtypes</a:t>
            </a:r>
          </a:p>
        </p:txBody>
      </p:sp>
      <p:cxnSp>
        <p:nvCxnSpPr>
          <p:cNvPr id="63496" name="Straight Arrow Connector 9"/>
          <p:cNvCxnSpPr>
            <a:cxnSpLocks noChangeShapeType="1"/>
          </p:cNvCxnSpPr>
          <p:nvPr/>
        </p:nvCxnSpPr>
        <p:spPr bwMode="auto">
          <a:xfrm>
            <a:off x="1384300" y="5397500"/>
            <a:ext cx="673100" cy="127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0"/>
          <p:cNvCxnSpPr>
            <a:cxnSpLocks noChangeShapeType="1"/>
          </p:cNvCxnSpPr>
          <p:nvPr/>
        </p:nvCxnSpPr>
        <p:spPr bwMode="auto">
          <a:xfrm>
            <a:off x="1371600" y="4711700"/>
            <a:ext cx="673100" cy="127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1"/>
          <p:cNvCxnSpPr>
            <a:cxnSpLocks noChangeShapeType="1"/>
          </p:cNvCxnSpPr>
          <p:nvPr/>
        </p:nvCxnSpPr>
        <p:spPr bwMode="auto">
          <a:xfrm>
            <a:off x="1384300" y="4025900"/>
            <a:ext cx="673100" cy="127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095503" y="812789"/>
            <a:ext cx="113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latin typeface="Helvetica" charset="0"/>
              </a:rPr>
              <a:t>Bcl6 </a:t>
            </a:r>
            <a:r>
              <a:rPr lang="en-US" sz="1600" dirty="0">
                <a:latin typeface="Helvetica" charset="0"/>
              </a:rPr>
              <a:t>(</a:t>
            </a:r>
            <a:r>
              <a:rPr lang="en-US" sz="1600" dirty="0" err="1" smtClean="0">
                <a:latin typeface="Helvetica" charset="0"/>
              </a:rPr>
              <a:t>Tfh</a:t>
            </a:r>
            <a:r>
              <a:rPr lang="en-US" sz="1600" dirty="0" smtClean="0">
                <a:latin typeface="Helvetica" charset="0"/>
              </a:rPr>
              <a:t>)</a:t>
            </a:r>
            <a:endParaRPr lang="en-US" sz="16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2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1"/>
            <a:ext cx="4552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16"/>
          <p:cNvSpPr>
            <a:spLocks noChangeAspect="1"/>
          </p:cNvSpPr>
          <p:nvPr/>
        </p:nvSpPr>
        <p:spPr bwMode="auto">
          <a:xfrm>
            <a:off x="7075488" y="1403350"/>
            <a:ext cx="309562" cy="3095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5" name="Rectangle 17"/>
          <p:cNvSpPr>
            <a:spLocks noChangeAspect="1"/>
          </p:cNvSpPr>
          <p:nvPr/>
        </p:nvSpPr>
        <p:spPr bwMode="auto">
          <a:xfrm>
            <a:off x="7072313" y="1849437"/>
            <a:ext cx="309562" cy="30956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TextBox 18"/>
          <p:cNvSpPr txBox="1">
            <a:spLocks noChangeArrowheads="1"/>
          </p:cNvSpPr>
          <p:nvPr/>
        </p:nvSpPr>
        <p:spPr bwMode="auto">
          <a:xfrm>
            <a:off x="7521575" y="1371600"/>
            <a:ext cx="1120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H3K4me3</a:t>
            </a:r>
          </a:p>
        </p:txBody>
      </p:sp>
      <p:sp>
        <p:nvSpPr>
          <p:cNvPr id="64517" name="TextBox 19"/>
          <p:cNvSpPr txBox="1">
            <a:spLocks noChangeArrowheads="1"/>
          </p:cNvSpPr>
          <p:nvPr/>
        </p:nvSpPr>
        <p:spPr bwMode="auto">
          <a:xfrm>
            <a:off x="7521575" y="1833562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H3K27me3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81713" y="5754687"/>
            <a:ext cx="2830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Helvetica" charset="0"/>
              </a:rPr>
              <a:t>Lu et al. Immunity 35, 2011.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1676400" y="76200"/>
            <a:ext cx="5300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Helvetica" charset="0"/>
              </a:rPr>
              <a:t>Epigenetic patterns of transcription factor </a:t>
            </a:r>
            <a:endParaRPr lang="en-US" sz="2000" dirty="0" smtClean="0">
              <a:latin typeface="Helvetica" charset="0"/>
            </a:endParaRPr>
          </a:p>
          <a:p>
            <a:pPr algn="ctr" eaLnBrk="1" hangingPunct="1"/>
            <a:r>
              <a:rPr lang="en-US" sz="2000" dirty="0" smtClean="0">
                <a:latin typeface="Helvetica" charset="0"/>
              </a:rPr>
              <a:t>genes </a:t>
            </a:r>
            <a:r>
              <a:rPr lang="en-US" sz="2000" dirty="0">
                <a:latin typeface="Helvetica" charset="0"/>
              </a:rPr>
              <a:t>in CD4</a:t>
            </a:r>
            <a:r>
              <a:rPr lang="en-US" sz="2000" baseline="30000" dirty="0">
                <a:latin typeface="Helvetica" charset="0"/>
              </a:rPr>
              <a:t>+</a:t>
            </a:r>
            <a:r>
              <a:rPr lang="en-US" sz="2000" dirty="0">
                <a:latin typeface="Helvetica" charset="0"/>
              </a:rPr>
              <a:t> T cell subtypes</a:t>
            </a:r>
          </a:p>
        </p:txBody>
      </p:sp>
      <p:sp>
        <p:nvSpPr>
          <p:cNvPr id="64520" name="Rounded Rectangle 1"/>
          <p:cNvSpPr>
            <a:spLocks noChangeArrowheads="1"/>
          </p:cNvSpPr>
          <p:nvPr/>
        </p:nvSpPr>
        <p:spPr bwMode="auto">
          <a:xfrm>
            <a:off x="3492500" y="1371600"/>
            <a:ext cx="546100" cy="42973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b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95503" y="812789"/>
            <a:ext cx="113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latin typeface="Helvetica" charset="0"/>
              </a:rPr>
              <a:t>Bcl6 </a:t>
            </a:r>
            <a:r>
              <a:rPr lang="en-US" sz="1600" dirty="0">
                <a:latin typeface="Helvetica" charset="0"/>
              </a:rPr>
              <a:t>(</a:t>
            </a:r>
            <a:r>
              <a:rPr lang="en-US" sz="1600" dirty="0" err="1" smtClean="0">
                <a:latin typeface="Helvetica" charset="0"/>
              </a:rPr>
              <a:t>Tfh</a:t>
            </a:r>
            <a:r>
              <a:rPr lang="en-US" sz="1600" dirty="0" smtClean="0">
                <a:latin typeface="Helvetica" charset="0"/>
              </a:rPr>
              <a:t>)</a:t>
            </a:r>
            <a:endParaRPr lang="en-US" sz="16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5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9" y="1270006"/>
            <a:ext cx="4336288" cy="4191000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4728222" y="5427182"/>
            <a:ext cx="45173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latin typeface="Helvetica" charset="0"/>
              </a:rPr>
              <a:t>Cannons </a:t>
            </a:r>
            <a:r>
              <a:rPr lang="en-US" sz="1600" dirty="0">
                <a:latin typeface="Helvetica" charset="0"/>
              </a:rPr>
              <a:t>et al. </a:t>
            </a:r>
            <a:r>
              <a:rPr lang="en-US" sz="1600" i="1" dirty="0" smtClean="0">
                <a:latin typeface="Helvetica" charset="0"/>
              </a:rPr>
              <a:t>Trends in Immunology</a:t>
            </a:r>
            <a:r>
              <a:rPr lang="en-US" sz="1600" dirty="0" smtClean="0">
                <a:latin typeface="Helvetica" charset="0"/>
              </a:rPr>
              <a:t> </a:t>
            </a:r>
            <a:r>
              <a:rPr lang="en-US" sz="1600" dirty="0">
                <a:latin typeface="Helvetica" charset="0"/>
              </a:rPr>
              <a:t>, 2013.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05037" y="-79375"/>
            <a:ext cx="6084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Defining the stability versus flexibility of</a:t>
            </a:r>
          </a:p>
          <a:p>
            <a:pPr algn="ctr" eaLnBrk="1" hangingPunct="1"/>
            <a:r>
              <a:rPr lang="en-US" dirty="0">
                <a:latin typeface="Helvetica" charset="0"/>
              </a:rPr>
              <a:t>specialized CD4</a:t>
            </a:r>
            <a:r>
              <a:rPr lang="en-US" baseline="30000" dirty="0">
                <a:latin typeface="Helvetica" charset="0"/>
              </a:rPr>
              <a:t>+</a:t>
            </a:r>
            <a:r>
              <a:rPr lang="en-US" dirty="0">
                <a:latin typeface="Helvetica" charset="0"/>
              </a:rPr>
              <a:t> T cell subtypes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27972" y="671513"/>
            <a:ext cx="3998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  <a:latin typeface="Helvetica" charset="0"/>
              </a:rPr>
              <a:t>Multi-directional Plasticity</a:t>
            </a:r>
            <a:endParaRPr lang="en-US" dirty="0">
              <a:solidFill>
                <a:srgbClr val="3366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8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508000" y="17780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  <a:cs typeface="Helvetica" charset="0"/>
              </a:rPr>
              <a:t>How can co-expression of factors be explained?</a:t>
            </a:r>
          </a:p>
          <a:p>
            <a:pPr eaLnBrk="1" hangingPunct="1"/>
            <a:endParaRPr lang="en-US" sz="2800" dirty="0">
              <a:latin typeface="Helvetica" charset="0"/>
              <a:cs typeface="Helvetica" charset="0"/>
            </a:endParaRPr>
          </a:p>
        </p:txBody>
      </p:sp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1362075" y="4254500"/>
            <a:ext cx="6389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Helvetica" charset="0"/>
                <a:cs typeface="Helvetica" charset="0"/>
              </a:rPr>
              <a:t>What are the functional outcomes of </a:t>
            </a:r>
          </a:p>
          <a:p>
            <a:pPr algn="ctr" eaLnBrk="1" hangingPunct="1"/>
            <a:r>
              <a:rPr lang="en-US" sz="2800" dirty="0">
                <a:latin typeface="Helvetica" charset="0"/>
                <a:cs typeface="Helvetica" charset="0"/>
              </a:rPr>
              <a:t>co-expression?</a:t>
            </a:r>
          </a:p>
          <a:p>
            <a:pPr algn="ctr" eaLnBrk="1" hangingPunct="1"/>
            <a:endParaRPr lang="en-US" sz="2800" dirty="0">
              <a:latin typeface="Helvetica" charset="0"/>
              <a:cs typeface="Helvetica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41400" y="2297377"/>
            <a:ext cx="75100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At the epigenetic level, lineage-defining factors maintain the </a:t>
            </a:r>
          </a:p>
          <a:p>
            <a:pPr algn="ctr" eaLnBrk="1" hangingPunct="1"/>
            <a:r>
              <a:rPr lang="en-US" sz="2000" dirty="0" smtClean="0">
                <a:solidFill>
                  <a:srgbClr val="3366FF"/>
                </a:solidFill>
                <a:latin typeface="Helvetica" charset="0"/>
                <a:cs typeface="Helvetica" charset="0"/>
              </a:rPr>
              <a:t>capacity to be expressed in multiple T helper cell subsets.</a:t>
            </a:r>
            <a:endParaRPr lang="en-US" sz="2000" dirty="0">
              <a:solidFill>
                <a:srgbClr val="3366FF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endParaRPr lang="en-US" sz="2000" dirty="0">
              <a:solidFill>
                <a:srgbClr val="3366FF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8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1"/>
          <p:cNvSpPr txBox="1">
            <a:spLocks noChangeArrowheads="1"/>
          </p:cNvSpPr>
          <p:nvPr/>
        </p:nvSpPr>
        <p:spPr bwMode="auto">
          <a:xfrm>
            <a:off x="508000" y="17780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Helvetica" charset="0"/>
                <a:cs typeface="Helvetica" charset="0"/>
              </a:rPr>
              <a:t>How can co-expression of factors be explained?</a:t>
            </a:r>
          </a:p>
          <a:p>
            <a:pPr eaLnBrk="1" hangingPunct="1"/>
            <a:endParaRPr lang="en-US" sz="2800" dirty="0">
              <a:latin typeface="Helvetica" charset="0"/>
              <a:cs typeface="Helvetica" charset="0"/>
            </a:endParaRPr>
          </a:p>
        </p:txBody>
      </p:sp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1362075" y="4254500"/>
            <a:ext cx="6389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What are the functional outcomes of </a:t>
            </a:r>
          </a:p>
          <a:p>
            <a:pPr algn="ctr" eaLnBrk="1" hangingPunct="1"/>
            <a:r>
              <a:rPr lang="en-US" sz="2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co-expression?</a:t>
            </a:r>
          </a:p>
          <a:p>
            <a:pPr algn="ctr" eaLnBrk="1" hangingPunct="1"/>
            <a:endParaRPr lang="en-US" sz="2800" dirty="0">
              <a:solidFill>
                <a:srgbClr val="3366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41400" y="2297377"/>
            <a:ext cx="75100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Helvetica" charset="0"/>
                <a:cs typeface="Helvetica" charset="0"/>
              </a:rPr>
              <a:t>At the epigenetic level, lineage-defining factors maintain the </a:t>
            </a:r>
          </a:p>
          <a:p>
            <a:pPr algn="ctr" eaLnBrk="1" hangingPunct="1"/>
            <a:r>
              <a:rPr lang="en-US" sz="2000" dirty="0" smtClean="0">
                <a:latin typeface="Helvetica" charset="0"/>
                <a:cs typeface="Helvetica" charset="0"/>
              </a:rPr>
              <a:t>capacity to be expressed in multiple T helper cell subsets.</a:t>
            </a:r>
            <a:endParaRPr lang="en-US" sz="2000" dirty="0">
              <a:latin typeface="Helvetica" charset="0"/>
              <a:cs typeface="Helvetica" charset="0"/>
            </a:endParaRPr>
          </a:p>
          <a:p>
            <a:pPr algn="ctr" eaLnBrk="1" hangingPunct="1"/>
            <a:endParaRPr lang="en-US" sz="20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0922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17"/>
          <p:cNvSpPr txBox="1">
            <a:spLocks noChangeArrowheads="1"/>
          </p:cNvSpPr>
          <p:nvPr/>
        </p:nvSpPr>
        <p:spPr bwMode="auto">
          <a:xfrm>
            <a:off x="1822450" y="244475"/>
            <a:ext cx="546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Development in the Immune System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927725" y="1204913"/>
            <a:ext cx="166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3366FF"/>
                </a:solidFill>
                <a:latin typeface="Arial" charset="0"/>
                <a:cs typeface="Arial" charset="0"/>
              </a:rPr>
              <a:t>CD4</a:t>
            </a:r>
            <a:r>
              <a:rPr lang="en-US" sz="1200" baseline="30000">
                <a:solidFill>
                  <a:srgbClr val="3366FF"/>
                </a:solidFill>
                <a:latin typeface="Arial" charset="0"/>
                <a:cs typeface="Arial" charset="0"/>
              </a:rPr>
              <a:t>+ </a:t>
            </a:r>
            <a:r>
              <a:rPr lang="en-US" sz="1200">
                <a:solidFill>
                  <a:srgbClr val="3366FF"/>
                </a:solidFill>
                <a:latin typeface="Arial" charset="0"/>
                <a:cs typeface="Arial" charset="0"/>
              </a:rPr>
              <a:t>T helper cells</a:t>
            </a:r>
            <a:endParaRPr lang="en-US" sz="1200" baseline="30000">
              <a:solidFill>
                <a:srgbClr val="3366FF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200">
                <a:solidFill>
                  <a:srgbClr val="3366FF"/>
                </a:solidFill>
                <a:latin typeface="Arial" charset="0"/>
                <a:cs typeface="Arial" charset="0"/>
              </a:rPr>
              <a:t>or</a:t>
            </a:r>
          </a:p>
          <a:p>
            <a:pPr algn="ctr" eaLnBrk="1" hangingPunct="1"/>
            <a:r>
              <a:rPr lang="en-US" sz="1200">
                <a:solidFill>
                  <a:srgbClr val="3366FF"/>
                </a:solidFill>
                <a:latin typeface="Arial" charset="0"/>
                <a:cs typeface="Arial" charset="0"/>
              </a:rPr>
              <a:t>CD8</a:t>
            </a:r>
            <a:r>
              <a:rPr lang="en-US" sz="1200" baseline="30000">
                <a:solidFill>
                  <a:srgbClr val="3366FF"/>
                </a:solidFill>
                <a:latin typeface="Arial" charset="0"/>
                <a:cs typeface="Arial" charset="0"/>
              </a:rPr>
              <a:t>+ </a:t>
            </a:r>
            <a:r>
              <a:rPr lang="en-US" sz="1200">
                <a:solidFill>
                  <a:srgbClr val="3366FF"/>
                </a:solidFill>
                <a:latin typeface="Arial" charset="0"/>
                <a:cs typeface="Arial" charset="0"/>
              </a:rPr>
              <a:t>Cytotoxic cells</a:t>
            </a:r>
          </a:p>
        </p:txBody>
      </p:sp>
    </p:spTree>
    <p:extLst>
      <p:ext uri="{BB962C8B-B14F-4D97-AF65-F5344CB8AC3E}">
        <p14:creationId xmlns:p14="http://schemas.microsoft.com/office/powerpoint/2010/main" val="30115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ChangeArrowheads="1"/>
          </p:cNvSpPr>
          <p:nvPr/>
        </p:nvSpPr>
        <p:spPr bwMode="auto">
          <a:xfrm>
            <a:off x="3171825" y="83820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Bi-directional competition </a:t>
            </a:r>
          </a:p>
        </p:txBody>
      </p:sp>
      <p:sp>
        <p:nvSpPr>
          <p:cNvPr id="70658" name="Line 64"/>
          <p:cNvSpPr>
            <a:spLocks noChangeAspect="1" noChangeShapeType="1"/>
          </p:cNvSpPr>
          <p:nvPr/>
        </p:nvSpPr>
        <p:spPr bwMode="auto">
          <a:xfrm rot="5400000">
            <a:off x="1645444" y="1559719"/>
            <a:ext cx="430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1766245" y="255588"/>
            <a:ext cx="7225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Interplay between lineage-specifying transcription factors</a:t>
            </a:r>
          </a:p>
        </p:txBody>
      </p:sp>
      <p:sp>
        <p:nvSpPr>
          <p:cNvPr id="70660" name="Oval 73"/>
          <p:cNvSpPr>
            <a:spLocks noChangeAspect="1" noChangeArrowheads="1"/>
          </p:cNvSpPr>
          <p:nvPr/>
        </p:nvSpPr>
        <p:spPr bwMode="auto">
          <a:xfrm>
            <a:off x="1624013" y="10890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1573213" y="10699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662" name="Line 59"/>
          <p:cNvSpPr>
            <a:spLocks noChangeAspect="1" noChangeShapeType="1"/>
          </p:cNvSpPr>
          <p:nvPr/>
        </p:nvSpPr>
        <p:spPr bwMode="auto">
          <a:xfrm>
            <a:off x="1069975" y="1955800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57"/>
          <p:cNvSpPr>
            <a:spLocks noChangeAspect="1" noChangeArrowheads="1"/>
          </p:cNvSpPr>
          <p:nvPr/>
        </p:nvSpPr>
        <p:spPr bwMode="auto">
          <a:xfrm>
            <a:off x="2003425" y="1182688"/>
            <a:ext cx="369888" cy="220662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4" name="Rectangle 58"/>
          <p:cNvSpPr>
            <a:spLocks noChangeAspect="1" noChangeArrowheads="1"/>
          </p:cNvSpPr>
          <p:nvPr/>
        </p:nvSpPr>
        <p:spPr bwMode="auto">
          <a:xfrm>
            <a:off x="1938338" y="1160463"/>
            <a:ext cx="495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2268538" y="1952625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66950" y="19161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grpSp>
        <p:nvGrpSpPr>
          <p:cNvPr id="70667" name="Group 148"/>
          <p:cNvGrpSpPr>
            <a:grpSpLocks/>
          </p:cNvGrpSpPr>
          <p:nvPr/>
        </p:nvGrpSpPr>
        <p:grpSpPr bwMode="auto">
          <a:xfrm>
            <a:off x="2262188" y="1866900"/>
            <a:ext cx="333375" cy="80963"/>
            <a:chOff x="2448" y="4076"/>
            <a:chExt cx="336" cy="82"/>
          </a:xfrm>
        </p:grpSpPr>
        <p:sp>
          <p:nvSpPr>
            <p:cNvPr id="7073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Oval 68"/>
          <p:cNvSpPr>
            <a:spLocks noChangeAspect="1" noChangeArrowheads="1"/>
          </p:cNvSpPr>
          <p:nvPr/>
        </p:nvSpPr>
        <p:spPr bwMode="auto">
          <a:xfrm>
            <a:off x="1398588" y="18335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9" name="Oval 68"/>
          <p:cNvSpPr>
            <a:spLocks noChangeAspect="1" noChangeArrowheads="1"/>
          </p:cNvSpPr>
          <p:nvPr/>
        </p:nvSpPr>
        <p:spPr bwMode="auto">
          <a:xfrm>
            <a:off x="1125538" y="1833563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70670" name="Group 84"/>
          <p:cNvGrpSpPr>
            <a:grpSpLocks noChangeAspect="1"/>
          </p:cNvGrpSpPr>
          <p:nvPr/>
        </p:nvGrpSpPr>
        <p:grpSpPr bwMode="auto">
          <a:xfrm>
            <a:off x="1808163" y="1452563"/>
            <a:ext cx="114300" cy="114300"/>
            <a:chOff x="4191000" y="990600"/>
            <a:chExt cx="381000" cy="381000"/>
          </a:xfrm>
        </p:grpSpPr>
        <p:cxnSp>
          <p:nvCxnSpPr>
            <p:cNvPr id="7073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71" name="Group 84"/>
          <p:cNvGrpSpPr>
            <a:grpSpLocks noChangeAspect="1"/>
          </p:cNvGrpSpPr>
          <p:nvPr/>
        </p:nvGrpSpPr>
        <p:grpSpPr bwMode="auto">
          <a:xfrm>
            <a:off x="2354263" y="1814513"/>
            <a:ext cx="114300" cy="114300"/>
            <a:chOff x="4191000" y="990600"/>
            <a:chExt cx="381000" cy="381000"/>
          </a:xfrm>
        </p:grpSpPr>
        <p:cxnSp>
          <p:nvCxnSpPr>
            <p:cNvPr id="70732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3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72" name="Oval 68"/>
          <p:cNvSpPr>
            <a:spLocks noChangeAspect="1" noChangeArrowheads="1"/>
          </p:cNvSpPr>
          <p:nvPr/>
        </p:nvSpPr>
        <p:spPr bwMode="auto">
          <a:xfrm>
            <a:off x="16525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3" name="Oval 68"/>
          <p:cNvSpPr>
            <a:spLocks noChangeAspect="1" noChangeArrowheads="1"/>
          </p:cNvSpPr>
          <p:nvPr/>
        </p:nvSpPr>
        <p:spPr bwMode="auto">
          <a:xfrm>
            <a:off x="19319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4" name="Rectangle 10"/>
          <p:cNvSpPr>
            <a:spLocks noChangeArrowheads="1"/>
          </p:cNvSpPr>
          <p:nvPr/>
        </p:nvSpPr>
        <p:spPr bwMode="auto">
          <a:xfrm>
            <a:off x="3940175" y="1311275"/>
            <a:ext cx="514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Early fate decision-</a:t>
            </a:r>
          </a:p>
          <a:p>
            <a:pPr algn="ctr"/>
            <a:r>
              <a:rPr lang="en-US" sz="2000">
                <a:latin typeface="Arial" charset="0"/>
              </a:rPr>
              <a:t>one factor “wins” over another (Th1 cell) </a:t>
            </a:r>
          </a:p>
        </p:txBody>
      </p:sp>
      <p:sp>
        <p:nvSpPr>
          <p:cNvPr id="70719" name="TextBox 122"/>
          <p:cNvSpPr txBox="1">
            <a:spLocks noChangeArrowheads="1"/>
          </p:cNvSpPr>
          <p:nvPr/>
        </p:nvSpPr>
        <p:spPr bwMode="auto">
          <a:xfrm>
            <a:off x="5305425" y="1966913"/>
            <a:ext cx="213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Hwang et al. 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Science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. 2005</a:t>
            </a:r>
          </a:p>
        </p:txBody>
      </p:sp>
    </p:spTree>
    <p:extLst>
      <p:ext uri="{BB962C8B-B14F-4D97-AF65-F5344CB8AC3E}">
        <p14:creationId xmlns:p14="http://schemas.microsoft.com/office/powerpoint/2010/main" val="33326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ChangeArrowheads="1"/>
          </p:cNvSpPr>
          <p:nvPr/>
        </p:nvSpPr>
        <p:spPr bwMode="auto">
          <a:xfrm>
            <a:off x="3171825" y="83820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Bi-directional competition </a:t>
            </a:r>
          </a:p>
        </p:txBody>
      </p:sp>
      <p:sp>
        <p:nvSpPr>
          <p:cNvPr id="70658" name="Line 64"/>
          <p:cNvSpPr>
            <a:spLocks noChangeAspect="1" noChangeShapeType="1"/>
          </p:cNvSpPr>
          <p:nvPr/>
        </p:nvSpPr>
        <p:spPr bwMode="auto">
          <a:xfrm rot="5400000">
            <a:off x="1645444" y="1559719"/>
            <a:ext cx="430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1766245" y="255588"/>
            <a:ext cx="7225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Interplay between lineage-specifying transcription factors</a:t>
            </a:r>
          </a:p>
        </p:txBody>
      </p:sp>
      <p:sp>
        <p:nvSpPr>
          <p:cNvPr id="70660" name="Oval 73"/>
          <p:cNvSpPr>
            <a:spLocks noChangeAspect="1" noChangeArrowheads="1"/>
          </p:cNvSpPr>
          <p:nvPr/>
        </p:nvSpPr>
        <p:spPr bwMode="auto">
          <a:xfrm>
            <a:off x="1624013" y="10890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1573213" y="10699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662" name="Line 59"/>
          <p:cNvSpPr>
            <a:spLocks noChangeAspect="1" noChangeShapeType="1"/>
          </p:cNvSpPr>
          <p:nvPr/>
        </p:nvSpPr>
        <p:spPr bwMode="auto">
          <a:xfrm>
            <a:off x="1069975" y="1955800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57"/>
          <p:cNvSpPr>
            <a:spLocks noChangeAspect="1" noChangeArrowheads="1"/>
          </p:cNvSpPr>
          <p:nvPr/>
        </p:nvSpPr>
        <p:spPr bwMode="auto">
          <a:xfrm>
            <a:off x="2003425" y="1182688"/>
            <a:ext cx="369888" cy="220662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4" name="Rectangle 58"/>
          <p:cNvSpPr>
            <a:spLocks noChangeAspect="1" noChangeArrowheads="1"/>
          </p:cNvSpPr>
          <p:nvPr/>
        </p:nvSpPr>
        <p:spPr bwMode="auto">
          <a:xfrm>
            <a:off x="1938338" y="1160463"/>
            <a:ext cx="495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2268538" y="1952625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66950" y="19161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grpSp>
        <p:nvGrpSpPr>
          <p:cNvPr id="70667" name="Group 148"/>
          <p:cNvGrpSpPr>
            <a:grpSpLocks/>
          </p:cNvGrpSpPr>
          <p:nvPr/>
        </p:nvGrpSpPr>
        <p:grpSpPr bwMode="auto">
          <a:xfrm>
            <a:off x="2262188" y="1866900"/>
            <a:ext cx="333375" cy="80963"/>
            <a:chOff x="2448" y="4076"/>
            <a:chExt cx="336" cy="82"/>
          </a:xfrm>
        </p:grpSpPr>
        <p:sp>
          <p:nvSpPr>
            <p:cNvPr id="7073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Oval 68"/>
          <p:cNvSpPr>
            <a:spLocks noChangeAspect="1" noChangeArrowheads="1"/>
          </p:cNvSpPr>
          <p:nvPr/>
        </p:nvSpPr>
        <p:spPr bwMode="auto">
          <a:xfrm>
            <a:off x="1398588" y="18335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9" name="Oval 68"/>
          <p:cNvSpPr>
            <a:spLocks noChangeAspect="1" noChangeArrowheads="1"/>
          </p:cNvSpPr>
          <p:nvPr/>
        </p:nvSpPr>
        <p:spPr bwMode="auto">
          <a:xfrm>
            <a:off x="1125538" y="1833563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70670" name="Group 84"/>
          <p:cNvGrpSpPr>
            <a:grpSpLocks noChangeAspect="1"/>
          </p:cNvGrpSpPr>
          <p:nvPr/>
        </p:nvGrpSpPr>
        <p:grpSpPr bwMode="auto">
          <a:xfrm>
            <a:off x="1808163" y="1452563"/>
            <a:ext cx="114300" cy="114300"/>
            <a:chOff x="4191000" y="990600"/>
            <a:chExt cx="381000" cy="381000"/>
          </a:xfrm>
        </p:grpSpPr>
        <p:cxnSp>
          <p:nvCxnSpPr>
            <p:cNvPr id="7073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71" name="Group 84"/>
          <p:cNvGrpSpPr>
            <a:grpSpLocks noChangeAspect="1"/>
          </p:cNvGrpSpPr>
          <p:nvPr/>
        </p:nvGrpSpPr>
        <p:grpSpPr bwMode="auto">
          <a:xfrm>
            <a:off x="2354263" y="1814513"/>
            <a:ext cx="114300" cy="114300"/>
            <a:chOff x="4191000" y="990600"/>
            <a:chExt cx="381000" cy="381000"/>
          </a:xfrm>
        </p:grpSpPr>
        <p:cxnSp>
          <p:nvCxnSpPr>
            <p:cNvPr id="70732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3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72" name="Oval 68"/>
          <p:cNvSpPr>
            <a:spLocks noChangeAspect="1" noChangeArrowheads="1"/>
          </p:cNvSpPr>
          <p:nvPr/>
        </p:nvSpPr>
        <p:spPr bwMode="auto">
          <a:xfrm>
            <a:off x="16525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3" name="Oval 68"/>
          <p:cNvSpPr>
            <a:spLocks noChangeAspect="1" noChangeArrowheads="1"/>
          </p:cNvSpPr>
          <p:nvPr/>
        </p:nvSpPr>
        <p:spPr bwMode="auto">
          <a:xfrm>
            <a:off x="19319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4" name="Rectangle 10"/>
          <p:cNvSpPr>
            <a:spLocks noChangeArrowheads="1"/>
          </p:cNvSpPr>
          <p:nvPr/>
        </p:nvSpPr>
        <p:spPr bwMode="auto">
          <a:xfrm>
            <a:off x="3940175" y="1311275"/>
            <a:ext cx="514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Early fate decision-</a:t>
            </a:r>
          </a:p>
          <a:p>
            <a:pPr algn="ctr"/>
            <a:r>
              <a:rPr lang="en-US" sz="2000">
                <a:latin typeface="Arial" charset="0"/>
              </a:rPr>
              <a:t>one factor “wins” over another (Th1 cell) </a:t>
            </a:r>
          </a:p>
        </p:txBody>
      </p:sp>
      <p:sp>
        <p:nvSpPr>
          <p:cNvPr id="70689" name="Rectangle 10"/>
          <p:cNvSpPr>
            <a:spLocks noChangeArrowheads="1"/>
          </p:cNvSpPr>
          <p:nvPr/>
        </p:nvSpPr>
        <p:spPr bwMode="auto">
          <a:xfrm>
            <a:off x="1624013" y="2625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690" name="Line 59"/>
          <p:cNvSpPr>
            <a:spLocks noChangeAspect="1" noChangeShapeType="1"/>
          </p:cNvSpPr>
          <p:nvPr/>
        </p:nvSpPr>
        <p:spPr bwMode="auto">
          <a:xfrm>
            <a:off x="809625" y="2981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Rectangle 11"/>
          <p:cNvSpPr>
            <a:spLocks noChangeArrowheads="1"/>
          </p:cNvSpPr>
          <p:nvPr/>
        </p:nvSpPr>
        <p:spPr bwMode="auto">
          <a:xfrm>
            <a:off x="2008188" y="2978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92" name="Rectangle 10"/>
          <p:cNvSpPr>
            <a:spLocks noChangeArrowheads="1"/>
          </p:cNvSpPr>
          <p:nvPr/>
        </p:nvSpPr>
        <p:spPr bwMode="auto">
          <a:xfrm>
            <a:off x="2063750" y="2947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693" name="Group 148"/>
          <p:cNvGrpSpPr>
            <a:grpSpLocks/>
          </p:cNvGrpSpPr>
          <p:nvPr/>
        </p:nvGrpSpPr>
        <p:grpSpPr bwMode="auto">
          <a:xfrm>
            <a:off x="2001838" y="2892425"/>
            <a:ext cx="333375" cy="80963"/>
            <a:chOff x="2448" y="4076"/>
            <a:chExt cx="336" cy="82"/>
          </a:xfrm>
        </p:grpSpPr>
        <p:sp>
          <p:nvSpPr>
            <p:cNvPr id="7072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4" name="Oval 68"/>
          <p:cNvSpPr>
            <a:spLocks noChangeAspect="1" noChangeArrowheads="1"/>
          </p:cNvSpPr>
          <p:nvPr/>
        </p:nvSpPr>
        <p:spPr bwMode="auto">
          <a:xfrm>
            <a:off x="1100138" y="2859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5" name="Oval 68"/>
          <p:cNvSpPr>
            <a:spLocks noChangeAspect="1" noChangeArrowheads="1"/>
          </p:cNvSpPr>
          <p:nvPr/>
        </p:nvSpPr>
        <p:spPr bwMode="auto">
          <a:xfrm>
            <a:off x="839788" y="2859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6" name="Rectangle 10"/>
          <p:cNvSpPr>
            <a:spLocks noChangeArrowheads="1"/>
          </p:cNvSpPr>
          <p:nvPr/>
        </p:nvSpPr>
        <p:spPr bwMode="auto">
          <a:xfrm>
            <a:off x="3276600" y="2319338"/>
            <a:ext cx="391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Co-dominant competition </a:t>
            </a:r>
          </a:p>
        </p:txBody>
      </p:sp>
      <p:sp>
        <p:nvSpPr>
          <p:cNvPr id="70698" name="Rectangle 117"/>
          <p:cNvSpPr>
            <a:spLocks noChangeArrowheads="1"/>
          </p:cNvSpPr>
          <p:nvPr/>
        </p:nvSpPr>
        <p:spPr bwMode="auto">
          <a:xfrm>
            <a:off x="1360488" y="2946400"/>
            <a:ext cx="3048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9" name="Rectangle 10"/>
          <p:cNvSpPr>
            <a:spLocks noChangeArrowheads="1"/>
          </p:cNvSpPr>
          <p:nvPr/>
        </p:nvSpPr>
        <p:spPr bwMode="auto">
          <a:xfrm>
            <a:off x="4187825" y="3063875"/>
            <a:ext cx="4624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Factors cooperate to establish</a:t>
            </a:r>
          </a:p>
          <a:p>
            <a:pPr algn="ctr"/>
            <a:r>
              <a:rPr lang="en-US" sz="2000">
                <a:latin typeface="Arial" charset="0"/>
              </a:rPr>
              <a:t>a hybrid T helper lineage(Th2+1 cell) </a:t>
            </a:r>
          </a:p>
        </p:txBody>
      </p:sp>
      <p:sp>
        <p:nvSpPr>
          <p:cNvPr id="70700" name="Rectangle 10"/>
          <p:cNvSpPr>
            <a:spLocks noChangeArrowheads="1"/>
          </p:cNvSpPr>
          <p:nvPr/>
        </p:nvSpPr>
        <p:spPr bwMode="auto">
          <a:xfrm>
            <a:off x="1611313" y="3387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701" name="Line 59"/>
          <p:cNvSpPr>
            <a:spLocks noChangeAspect="1" noChangeShapeType="1"/>
          </p:cNvSpPr>
          <p:nvPr/>
        </p:nvSpPr>
        <p:spPr bwMode="auto">
          <a:xfrm>
            <a:off x="796925" y="3743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2" name="AutoShape 57"/>
          <p:cNvSpPr>
            <a:spLocks noChangeAspect="1" noChangeArrowheads="1"/>
          </p:cNvSpPr>
          <p:nvPr/>
        </p:nvSpPr>
        <p:spPr bwMode="auto">
          <a:xfrm>
            <a:off x="1330325" y="3490913"/>
            <a:ext cx="352425" cy="209550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3" name="Rectangle 58"/>
          <p:cNvSpPr>
            <a:spLocks noChangeAspect="1" noChangeArrowheads="1"/>
          </p:cNvSpPr>
          <p:nvPr/>
        </p:nvSpPr>
        <p:spPr bwMode="auto">
          <a:xfrm>
            <a:off x="1265238" y="3468688"/>
            <a:ext cx="515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704" name="Rectangle 11"/>
          <p:cNvSpPr>
            <a:spLocks noChangeArrowheads="1"/>
          </p:cNvSpPr>
          <p:nvPr/>
        </p:nvSpPr>
        <p:spPr bwMode="auto">
          <a:xfrm>
            <a:off x="1995488" y="3740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705" name="Rectangle 10"/>
          <p:cNvSpPr>
            <a:spLocks noChangeArrowheads="1"/>
          </p:cNvSpPr>
          <p:nvPr/>
        </p:nvSpPr>
        <p:spPr bwMode="auto">
          <a:xfrm>
            <a:off x="2051050" y="3709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706" name="Group 148"/>
          <p:cNvGrpSpPr>
            <a:grpSpLocks/>
          </p:cNvGrpSpPr>
          <p:nvPr/>
        </p:nvGrpSpPr>
        <p:grpSpPr bwMode="auto">
          <a:xfrm>
            <a:off x="1989138" y="3654425"/>
            <a:ext cx="333375" cy="80963"/>
            <a:chOff x="2448" y="4076"/>
            <a:chExt cx="336" cy="82"/>
          </a:xfrm>
        </p:grpSpPr>
        <p:sp>
          <p:nvSpPr>
            <p:cNvPr id="7072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7" name="Oval 68"/>
          <p:cNvSpPr>
            <a:spLocks noChangeAspect="1" noChangeArrowheads="1"/>
          </p:cNvSpPr>
          <p:nvPr/>
        </p:nvSpPr>
        <p:spPr bwMode="auto">
          <a:xfrm>
            <a:off x="1087438" y="3621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8" name="Oval 68"/>
          <p:cNvSpPr>
            <a:spLocks noChangeAspect="1" noChangeArrowheads="1"/>
          </p:cNvSpPr>
          <p:nvPr/>
        </p:nvSpPr>
        <p:spPr bwMode="auto">
          <a:xfrm>
            <a:off x="827088" y="3621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10" name="Rectangle 117"/>
          <p:cNvSpPr>
            <a:spLocks noChangeArrowheads="1"/>
          </p:cNvSpPr>
          <p:nvPr/>
        </p:nvSpPr>
        <p:spPr bwMode="auto">
          <a:xfrm>
            <a:off x="1347788" y="3708400"/>
            <a:ext cx="304800" cy="76200"/>
          </a:xfrm>
          <a:prstGeom prst="rect">
            <a:avLst/>
          </a:prstGeom>
          <a:solidFill>
            <a:srgbClr val="B9F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1" name="Rectangle 10"/>
          <p:cNvSpPr>
            <a:spLocks noChangeArrowheads="1"/>
          </p:cNvSpPr>
          <p:nvPr/>
        </p:nvSpPr>
        <p:spPr bwMode="auto">
          <a:xfrm>
            <a:off x="2343150" y="3697288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Ifng </a:t>
            </a:r>
          </a:p>
        </p:txBody>
      </p:sp>
      <p:sp>
        <p:nvSpPr>
          <p:cNvPr id="70712" name="Rectangle 10"/>
          <p:cNvSpPr>
            <a:spLocks noChangeArrowheads="1"/>
          </p:cNvSpPr>
          <p:nvPr/>
        </p:nvSpPr>
        <p:spPr bwMode="auto">
          <a:xfrm>
            <a:off x="1974850" y="29448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sp>
        <p:nvSpPr>
          <p:cNvPr id="70713" name="Oval 73"/>
          <p:cNvSpPr>
            <a:spLocks noChangeAspect="1" noChangeArrowheads="1"/>
          </p:cNvSpPr>
          <p:nvPr/>
        </p:nvSpPr>
        <p:spPr bwMode="auto">
          <a:xfrm>
            <a:off x="1255713" y="27146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714" name="Rectangle 10"/>
          <p:cNvSpPr>
            <a:spLocks noChangeArrowheads="1"/>
          </p:cNvSpPr>
          <p:nvPr/>
        </p:nvSpPr>
        <p:spPr bwMode="auto">
          <a:xfrm>
            <a:off x="1204913" y="26955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718" name="TextBox 122"/>
          <p:cNvSpPr txBox="1">
            <a:spLocks noChangeArrowheads="1"/>
          </p:cNvSpPr>
          <p:nvPr/>
        </p:nvSpPr>
        <p:spPr bwMode="auto">
          <a:xfrm>
            <a:off x="5214938" y="3719513"/>
            <a:ext cx="2262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rgbClr val="3366FF"/>
                </a:solidFill>
                <a:latin typeface="Helvetica" charset="0"/>
              </a:rPr>
              <a:t>Hegazy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 et al. 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Immunity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. 2010</a:t>
            </a:r>
          </a:p>
        </p:txBody>
      </p:sp>
      <p:sp>
        <p:nvSpPr>
          <p:cNvPr id="70719" name="TextBox 122"/>
          <p:cNvSpPr txBox="1">
            <a:spLocks noChangeArrowheads="1"/>
          </p:cNvSpPr>
          <p:nvPr/>
        </p:nvSpPr>
        <p:spPr bwMode="auto">
          <a:xfrm>
            <a:off x="5305425" y="1966913"/>
            <a:ext cx="213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Hwang et al. 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Science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. 2005</a:t>
            </a:r>
          </a:p>
        </p:txBody>
      </p:sp>
    </p:spTree>
    <p:extLst>
      <p:ext uri="{BB962C8B-B14F-4D97-AF65-F5344CB8AC3E}">
        <p14:creationId xmlns:p14="http://schemas.microsoft.com/office/powerpoint/2010/main" val="33326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ChangeArrowheads="1"/>
          </p:cNvSpPr>
          <p:nvPr/>
        </p:nvSpPr>
        <p:spPr bwMode="auto">
          <a:xfrm>
            <a:off x="3171825" y="83820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Bi-directional competition </a:t>
            </a:r>
          </a:p>
        </p:txBody>
      </p:sp>
      <p:sp>
        <p:nvSpPr>
          <p:cNvPr id="70658" name="Line 64"/>
          <p:cNvSpPr>
            <a:spLocks noChangeAspect="1" noChangeShapeType="1"/>
          </p:cNvSpPr>
          <p:nvPr/>
        </p:nvSpPr>
        <p:spPr bwMode="auto">
          <a:xfrm rot="5400000">
            <a:off x="1645444" y="1559719"/>
            <a:ext cx="430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1766245" y="255588"/>
            <a:ext cx="7225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Interplay between lineage-specifying transcription factors</a:t>
            </a:r>
          </a:p>
        </p:txBody>
      </p:sp>
      <p:sp>
        <p:nvSpPr>
          <p:cNvPr id="70660" name="Oval 73"/>
          <p:cNvSpPr>
            <a:spLocks noChangeAspect="1" noChangeArrowheads="1"/>
          </p:cNvSpPr>
          <p:nvPr/>
        </p:nvSpPr>
        <p:spPr bwMode="auto">
          <a:xfrm>
            <a:off x="1624013" y="10890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1573213" y="10699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662" name="Line 59"/>
          <p:cNvSpPr>
            <a:spLocks noChangeAspect="1" noChangeShapeType="1"/>
          </p:cNvSpPr>
          <p:nvPr/>
        </p:nvSpPr>
        <p:spPr bwMode="auto">
          <a:xfrm>
            <a:off x="1069975" y="1955800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57"/>
          <p:cNvSpPr>
            <a:spLocks noChangeAspect="1" noChangeArrowheads="1"/>
          </p:cNvSpPr>
          <p:nvPr/>
        </p:nvSpPr>
        <p:spPr bwMode="auto">
          <a:xfrm>
            <a:off x="2003425" y="1182688"/>
            <a:ext cx="369888" cy="220662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4" name="Rectangle 58"/>
          <p:cNvSpPr>
            <a:spLocks noChangeAspect="1" noChangeArrowheads="1"/>
          </p:cNvSpPr>
          <p:nvPr/>
        </p:nvSpPr>
        <p:spPr bwMode="auto">
          <a:xfrm>
            <a:off x="1938338" y="1160463"/>
            <a:ext cx="495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2268538" y="1952625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66950" y="19161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grpSp>
        <p:nvGrpSpPr>
          <p:cNvPr id="70667" name="Group 148"/>
          <p:cNvGrpSpPr>
            <a:grpSpLocks/>
          </p:cNvGrpSpPr>
          <p:nvPr/>
        </p:nvGrpSpPr>
        <p:grpSpPr bwMode="auto">
          <a:xfrm>
            <a:off x="2262188" y="1866900"/>
            <a:ext cx="333375" cy="80963"/>
            <a:chOff x="2448" y="4076"/>
            <a:chExt cx="336" cy="82"/>
          </a:xfrm>
        </p:grpSpPr>
        <p:sp>
          <p:nvSpPr>
            <p:cNvPr id="7073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Oval 68"/>
          <p:cNvSpPr>
            <a:spLocks noChangeAspect="1" noChangeArrowheads="1"/>
          </p:cNvSpPr>
          <p:nvPr/>
        </p:nvSpPr>
        <p:spPr bwMode="auto">
          <a:xfrm>
            <a:off x="1398588" y="18335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9" name="Oval 68"/>
          <p:cNvSpPr>
            <a:spLocks noChangeAspect="1" noChangeArrowheads="1"/>
          </p:cNvSpPr>
          <p:nvPr/>
        </p:nvSpPr>
        <p:spPr bwMode="auto">
          <a:xfrm>
            <a:off x="1125538" y="1833563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70670" name="Group 84"/>
          <p:cNvGrpSpPr>
            <a:grpSpLocks noChangeAspect="1"/>
          </p:cNvGrpSpPr>
          <p:nvPr/>
        </p:nvGrpSpPr>
        <p:grpSpPr bwMode="auto">
          <a:xfrm>
            <a:off x="1808163" y="1452563"/>
            <a:ext cx="114300" cy="114300"/>
            <a:chOff x="4191000" y="990600"/>
            <a:chExt cx="381000" cy="381000"/>
          </a:xfrm>
        </p:grpSpPr>
        <p:cxnSp>
          <p:nvCxnSpPr>
            <p:cNvPr id="7073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71" name="Group 84"/>
          <p:cNvGrpSpPr>
            <a:grpSpLocks noChangeAspect="1"/>
          </p:cNvGrpSpPr>
          <p:nvPr/>
        </p:nvGrpSpPr>
        <p:grpSpPr bwMode="auto">
          <a:xfrm>
            <a:off x="2354263" y="1814513"/>
            <a:ext cx="114300" cy="114300"/>
            <a:chOff x="4191000" y="990600"/>
            <a:chExt cx="381000" cy="381000"/>
          </a:xfrm>
        </p:grpSpPr>
        <p:cxnSp>
          <p:nvCxnSpPr>
            <p:cNvPr id="70732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3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72" name="Oval 68"/>
          <p:cNvSpPr>
            <a:spLocks noChangeAspect="1" noChangeArrowheads="1"/>
          </p:cNvSpPr>
          <p:nvPr/>
        </p:nvSpPr>
        <p:spPr bwMode="auto">
          <a:xfrm>
            <a:off x="16525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3" name="Oval 68"/>
          <p:cNvSpPr>
            <a:spLocks noChangeAspect="1" noChangeArrowheads="1"/>
          </p:cNvSpPr>
          <p:nvPr/>
        </p:nvSpPr>
        <p:spPr bwMode="auto">
          <a:xfrm>
            <a:off x="19319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4" name="Rectangle 10"/>
          <p:cNvSpPr>
            <a:spLocks noChangeArrowheads="1"/>
          </p:cNvSpPr>
          <p:nvPr/>
        </p:nvSpPr>
        <p:spPr bwMode="auto">
          <a:xfrm>
            <a:off x="3940175" y="1311275"/>
            <a:ext cx="514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Early fate decision-</a:t>
            </a:r>
          </a:p>
          <a:p>
            <a:pPr algn="ctr"/>
            <a:r>
              <a:rPr lang="en-US" sz="2000">
                <a:latin typeface="Arial" charset="0"/>
              </a:rPr>
              <a:t>one factor “wins” over another (Th1 cell) </a:t>
            </a:r>
          </a:p>
        </p:txBody>
      </p:sp>
      <p:sp>
        <p:nvSpPr>
          <p:cNvPr id="70675" name="Oval 73"/>
          <p:cNvSpPr>
            <a:spLocks noChangeAspect="1" noChangeArrowheads="1"/>
          </p:cNvSpPr>
          <p:nvPr/>
        </p:nvSpPr>
        <p:spPr bwMode="auto">
          <a:xfrm>
            <a:off x="1655763" y="4689476"/>
            <a:ext cx="382587" cy="273050"/>
          </a:xfrm>
          <a:prstGeom prst="ellipse">
            <a:avLst/>
          </a:prstGeom>
          <a:solidFill>
            <a:srgbClr val="66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76" name="Rectangle 10"/>
          <p:cNvSpPr>
            <a:spLocks noChangeArrowheads="1"/>
          </p:cNvSpPr>
          <p:nvPr/>
        </p:nvSpPr>
        <p:spPr bwMode="auto">
          <a:xfrm>
            <a:off x="1636713" y="4691063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677" name="Line 59"/>
          <p:cNvSpPr>
            <a:spLocks noChangeAspect="1" noChangeShapeType="1"/>
          </p:cNvSpPr>
          <p:nvPr/>
        </p:nvSpPr>
        <p:spPr bwMode="auto">
          <a:xfrm>
            <a:off x="822325" y="5046663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AutoShape 57"/>
          <p:cNvSpPr>
            <a:spLocks noChangeAspect="1" noChangeArrowheads="1"/>
          </p:cNvSpPr>
          <p:nvPr/>
        </p:nvSpPr>
        <p:spPr bwMode="auto">
          <a:xfrm>
            <a:off x="1355725" y="4794251"/>
            <a:ext cx="352425" cy="209550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9" name="Rectangle 58"/>
          <p:cNvSpPr>
            <a:spLocks noChangeAspect="1" noChangeArrowheads="1"/>
          </p:cNvSpPr>
          <p:nvPr/>
        </p:nvSpPr>
        <p:spPr bwMode="auto">
          <a:xfrm>
            <a:off x="1290638" y="4772026"/>
            <a:ext cx="515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80" name="Rectangle 11"/>
          <p:cNvSpPr>
            <a:spLocks noChangeArrowheads="1"/>
          </p:cNvSpPr>
          <p:nvPr/>
        </p:nvSpPr>
        <p:spPr bwMode="auto">
          <a:xfrm>
            <a:off x="2020888" y="5043488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81" name="Rectangle 10"/>
          <p:cNvSpPr>
            <a:spLocks noChangeArrowheads="1"/>
          </p:cNvSpPr>
          <p:nvPr/>
        </p:nvSpPr>
        <p:spPr bwMode="auto">
          <a:xfrm>
            <a:off x="2076450" y="5013326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Tcf7 ,Socs </a:t>
            </a:r>
          </a:p>
        </p:txBody>
      </p:sp>
      <p:grpSp>
        <p:nvGrpSpPr>
          <p:cNvPr id="70682" name="Group 148"/>
          <p:cNvGrpSpPr>
            <a:grpSpLocks/>
          </p:cNvGrpSpPr>
          <p:nvPr/>
        </p:nvGrpSpPr>
        <p:grpSpPr bwMode="auto">
          <a:xfrm>
            <a:off x="2014538" y="4957763"/>
            <a:ext cx="333375" cy="80963"/>
            <a:chOff x="2448" y="4076"/>
            <a:chExt cx="336" cy="82"/>
          </a:xfrm>
        </p:grpSpPr>
        <p:sp>
          <p:nvSpPr>
            <p:cNvPr id="7073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1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3" name="Oval 68"/>
          <p:cNvSpPr>
            <a:spLocks noChangeAspect="1" noChangeArrowheads="1"/>
          </p:cNvSpPr>
          <p:nvPr/>
        </p:nvSpPr>
        <p:spPr bwMode="auto">
          <a:xfrm>
            <a:off x="1112838" y="4924426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84" name="Oval 68"/>
          <p:cNvSpPr>
            <a:spLocks noChangeAspect="1" noChangeArrowheads="1"/>
          </p:cNvSpPr>
          <p:nvPr/>
        </p:nvSpPr>
        <p:spPr bwMode="auto">
          <a:xfrm>
            <a:off x="852488" y="4924426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85" name="Rectangle 10"/>
          <p:cNvSpPr>
            <a:spLocks noChangeArrowheads="1"/>
          </p:cNvSpPr>
          <p:nvPr/>
        </p:nvSpPr>
        <p:spPr bwMode="auto">
          <a:xfrm>
            <a:off x="3505200" y="4071938"/>
            <a:ext cx="2351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Dominant competition </a:t>
            </a:r>
          </a:p>
        </p:txBody>
      </p:sp>
      <p:grpSp>
        <p:nvGrpSpPr>
          <p:cNvPr id="70686" name="Group 84"/>
          <p:cNvGrpSpPr>
            <a:grpSpLocks noChangeAspect="1"/>
          </p:cNvGrpSpPr>
          <p:nvPr/>
        </p:nvGrpSpPr>
        <p:grpSpPr bwMode="auto">
          <a:xfrm>
            <a:off x="2106613" y="4905376"/>
            <a:ext cx="114300" cy="114300"/>
            <a:chOff x="4191000" y="990600"/>
            <a:chExt cx="381000" cy="381000"/>
          </a:xfrm>
        </p:grpSpPr>
        <p:cxnSp>
          <p:nvCxnSpPr>
            <p:cNvPr id="70728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87" name="Rectangle 117"/>
          <p:cNvSpPr>
            <a:spLocks noChangeArrowheads="1"/>
          </p:cNvSpPr>
          <p:nvPr/>
        </p:nvSpPr>
        <p:spPr bwMode="auto">
          <a:xfrm>
            <a:off x="1373188" y="5011738"/>
            <a:ext cx="304800" cy="76200"/>
          </a:xfrm>
          <a:prstGeom prst="rect">
            <a:avLst/>
          </a:prstGeom>
          <a:solidFill>
            <a:srgbClr val="B9F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Rectangle 10"/>
          <p:cNvSpPr>
            <a:spLocks noChangeArrowheads="1"/>
          </p:cNvSpPr>
          <p:nvPr/>
        </p:nvSpPr>
        <p:spPr bwMode="auto">
          <a:xfrm>
            <a:off x="4524375" y="4748213"/>
            <a:ext cx="397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Factors cooperate to establish</a:t>
            </a:r>
          </a:p>
          <a:p>
            <a:pPr algn="ctr"/>
            <a:r>
              <a:rPr lang="en-US" sz="2000">
                <a:latin typeface="Arial" charset="0"/>
              </a:rPr>
              <a:t>one T helper lineage(Th1 cell) </a:t>
            </a:r>
          </a:p>
        </p:txBody>
      </p:sp>
      <p:sp>
        <p:nvSpPr>
          <p:cNvPr id="70689" name="Rectangle 10"/>
          <p:cNvSpPr>
            <a:spLocks noChangeArrowheads="1"/>
          </p:cNvSpPr>
          <p:nvPr/>
        </p:nvSpPr>
        <p:spPr bwMode="auto">
          <a:xfrm>
            <a:off x="1624013" y="2625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690" name="Line 59"/>
          <p:cNvSpPr>
            <a:spLocks noChangeAspect="1" noChangeShapeType="1"/>
          </p:cNvSpPr>
          <p:nvPr/>
        </p:nvSpPr>
        <p:spPr bwMode="auto">
          <a:xfrm>
            <a:off x="809625" y="2981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Rectangle 11"/>
          <p:cNvSpPr>
            <a:spLocks noChangeArrowheads="1"/>
          </p:cNvSpPr>
          <p:nvPr/>
        </p:nvSpPr>
        <p:spPr bwMode="auto">
          <a:xfrm>
            <a:off x="2008188" y="2978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92" name="Rectangle 10"/>
          <p:cNvSpPr>
            <a:spLocks noChangeArrowheads="1"/>
          </p:cNvSpPr>
          <p:nvPr/>
        </p:nvSpPr>
        <p:spPr bwMode="auto">
          <a:xfrm>
            <a:off x="2063750" y="2947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693" name="Group 148"/>
          <p:cNvGrpSpPr>
            <a:grpSpLocks/>
          </p:cNvGrpSpPr>
          <p:nvPr/>
        </p:nvGrpSpPr>
        <p:grpSpPr bwMode="auto">
          <a:xfrm>
            <a:off x="2001838" y="2892425"/>
            <a:ext cx="333375" cy="80963"/>
            <a:chOff x="2448" y="4076"/>
            <a:chExt cx="336" cy="82"/>
          </a:xfrm>
        </p:grpSpPr>
        <p:sp>
          <p:nvSpPr>
            <p:cNvPr id="7072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4" name="Oval 68"/>
          <p:cNvSpPr>
            <a:spLocks noChangeAspect="1" noChangeArrowheads="1"/>
          </p:cNvSpPr>
          <p:nvPr/>
        </p:nvSpPr>
        <p:spPr bwMode="auto">
          <a:xfrm>
            <a:off x="1100138" y="2859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5" name="Oval 68"/>
          <p:cNvSpPr>
            <a:spLocks noChangeAspect="1" noChangeArrowheads="1"/>
          </p:cNvSpPr>
          <p:nvPr/>
        </p:nvSpPr>
        <p:spPr bwMode="auto">
          <a:xfrm>
            <a:off x="839788" y="2859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6" name="Rectangle 10"/>
          <p:cNvSpPr>
            <a:spLocks noChangeArrowheads="1"/>
          </p:cNvSpPr>
          <p:nvPr/>
        </p:nvSpPr>
        <p:spPr bwMode="auto">
          <a:xfrm>
            <a:off x="3276600" y="2319338"/>
            <a:ext cx="391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Co-dominant competition </a:t>
            </a:r>
          </a:p>
        </p:txBody>
      </p:sp>
      <p:sp>
        <p:nvSpPr>
          <p:cNvPr id="70698" name="Rectangle 117"/>
          <p:cNvSpPr>
            <a:spLocks noChangeArrowheads="1"/>
          </p:cNvSpPr>
          <p:nvPr/>
        </p:nvSpPr>
        <p:spPr bwMode="auto">
          <a:xfrm>
            <a:off x="1360488" y="2946400"/>
            <a:ext cx="3048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9" name="Rectangle 10"/>
          <p:cNvSpPr>
            <a:spLocks noChangeArrowheads="1"/>
          </p:cNvSpPr>
          <p:nvPr/>
        </p:nvSpPr>
        <p:spPr bwMode="auto">
          <a:xfrm>
            <a:off x="4187825" y="3063875"/>
            <a:ext cx="4624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Factors cooperate to establish</a:t>
            </a:r>
          </a:p>
          <a:p>
            <a:pPr algn="ctr"/>
            <a:r>
              <a:rPr lang="en-US" sz="2000">
                <a:latin typeface="Arial" charset="0"/>
              </a:rPr>
              <a:t>a hybrid T helper lineage(Th2+1 cell) </a:t>
            </a:r>
          </a:p>
        </p:txBody>
      </p:sp>
      <p:sp>
        <p:nvSpPr>
          <p:cNvPr id="70700" name="Rectangle 10"/>
          <p:cNvSpPr>
            <a:spLocks noChangeArrowheads="1"/>
          </p:cNvSpPr>
          <p:nvPr/>
        </p:nvSpPr>
        <p:spPr bwMode="auto">
          <a:xfrm>
            <a:off x="1611313" y="3387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701" name="Line 59"/>
          <p:cNvSpPr>
            <a:spLocks noChangeAspect="1" noChangeShapeType="1"/>
          </p:cNvSpPr>
          <p:nvPr/>
        </p:nvSpPr>
        <p:spPr bwMode="auto">
          <a:xfrm>
            <a:off x="796925" y="3743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2" name="AutoShape 57"/>
          <p:cNvSpPr>
            <a:spLocks noChangeAspect="1" noChangeArrowheads="1"/>
          </p:cNvSpPr>
          <p:nvPr/>
        </p:nvSpPr>
        <p:spPr bwMode="auto">
          <a:xfrm>
            <a:off x="1330325" y="3490913"/>
            <a:ext cx="352425" cy="209550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3" name="Rectangle 58"/>
          <p:cNvSpPr>
            <a:spLocks noChangeAspect="1" noChangeArrowheads="1"/>
          </p:cNvSpPr>
          <p:nvPr/>
        </p:nvSpPr>
        <p:spPr bwMode="auto">
          <a:xfrm>
            <a:off x="1265238" y="3468688"/>
            <a:ext cx="515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704" name="Rectangle 11"/>
          <p:cNvSpPr>
            <a:spLocks noChangeArrowheads="1"/>
          </p:cNvSpPr>
          <p:nvPr/>
        </p:nvSpPr>
        <p:spPr bwMode="auto">
          <a:xfrm>
            <a:off x="1995488" y="3740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705" name="Rectangle 10"/>
          <p:cNvSpPr>
            <a:spLocks noChangeArrowheads="1"/>
          </p:cNvSpPr>
          <p:nvPr/>
        </p:nvSpPr>
        <p:spPr bwMode="auto">
          <a:xfrm>
            <a:off x="2051050" y="3709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706" name="Group 148"/>
          <p:cNvGrpSpPr>
            <a:grpSpLocks/>
          </p:cNvGrpSpPr>
          <p:nvPr/>
        </p:nvGrpSpPr>
        <p:grpSpPr bwMode="auto">
          <a:xfrm>
            <a:off x="1989138" y="3654425"/>
            <a:ext cx="333375" cy="80963"/>
            <a:chOff x="2448" y="4076"/>
            <a:chExt cx="336" cy="82"/>
          </a:xfrm>
        </p:grpSpPr>
        <p:sp>
          <p:nvSpPr>
            <p:cNvPr id="7072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7" name="Oval 68"/>
          <p:cNvSpPr>
            <a:spLocks noChangeAspect="1" noChangeArrowheads="1"/>
          </p:cNvSpPr>
          <p:nvPr/>
        </p:nvSpPr>
        <p:spPr bwMode="auto">
          <a:xfrm>
            <a:off x="1087438" y="3621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8" name="Oval 68"/>
          <p:cNvSpPr>
            <a:spLocks noChangeAspect="1" noChangeArrowheads="1"/>
          </p:cNvSpPr>
          <p:nvPr/>
        </p:nvSpPr>
        <p:spPr bwMode="auto">
          <a:xfrm>
            <a:off x="827088" y="3621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10" name="Rectangle 117"/>
          <p:cNvSpPr>
            <a:spLocks noChangeArrowheads="1"/>
          </p:cNvSpPr>
          <p:nvPr/>
        </p:nvSpPr>
        <p:spPr bwMode="auto">
          <a:xfrm>
            <a:off x="1347788" y="3708400"/>
            <a:ext cx="304800" cy="76200"/>
          </a:xfrm>
          <a:prstGeom prst="rect">
            <a:avLst/>
          </a:prstGeom>
          <a:solidFill>
            <a:srgbClr val="B9F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1" name="Rectangle 10"/>
          <p:cNvSpPr>
            <a:spLocks noChangeArrowheads="1"/>
          </p:cNvSpPr>
          <p:nvPr/>
        </p:nvSpPr>
        <p:spPr bwMode="auto">
          <a:xfrm>
            <a:off x="2343150" y="3697288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Ifng </a:t>
            </a:r>
          </a:p>
        </p:txBody>
      </p:sp>
      <p:sp>
        <p:nvSpPr>
          <p:cNvPr id="70712" name="Rectangle 10"/>
          <p:cNvSpPr>
            <a:spLocks noChangeArrowheads="1"/>
          </p:cNvSpPr>
          <p:nvPr/>
        </p:nvSpPr>
        <p:spPr bwMode="auto">
          <a:xfrm>
            <a:off x="1974850" y="29448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sp>
        <p:nvSpPr>
          <p:cNvPr id="70713" name="Oval 73"/>
          <p:cNvSpPr>
            <a:spLocks noChangeAspect="1" noChangeArrowheads="1"/>
          </p:cNvSpPr>
          <p:nvPr/>
        </p:nvSpPr>
        <p:spPr bwMode="auto">
          <a:xfrm>
            <a:off x="1255713" y="27146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714" name="Rectangle 10"/>
          <p:cNvSpPr>
            <a:spLocks noChangeArrowheads="1"/>
          </p:cNvSpPr>
          <p:nvPr/>
        </p:nvSpPr>
        <p:spPr bwMode="auto">
          <a:xfrm>
            <a:off x="1204913" y="26955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716" name="TextBox 122"/>
          <p:cNvSpPr txBox="1">
            <a:spLocks noChangeArrowheads="1"/>
          </p:cNvSpPr>
          <p:nvPr/>
        </p:nvSpPr>
        <p:spPr bwMode="auto">
          <a:xfrm>
            <a:off x="0" y="5699126"/>
            <a:ext cx="3525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" charset="0"/>
              </a:rPr>
              <a:t>Oestreich &amp; Weinmann </a:t>
            </a:r>
            <a:r>
              <a:rPr lang="en-US" sz="1200" i="1">
                <a:latin typeface="Helvetica" charset="0"/>
              </a:rPr>
              <a:t>Trends Immunol</a:t>
            </a:r>
            <a:r>
              <a:rPr lang="en-US" sz="1200">
                <a:latin typeface="Helvetica" charset="0"/>
              </a:rPr>
              <a:t>. 2012</a:t>
            </a:r>
          </a:p>
        </p:txBody>
      </p:sp>
      <p:sp>
        <p:nvSpPr>
          <p:cNvPr id="70717" name="TextBox 122"/>
          <p:cNvSpPr txBox="1">
            <a:spLocks noChangeArrowheads="1"/>
          </p:cNvSpPr>
          <p:nvPr/>
        </p:nvSpPr>
        <p:spPr bwMode="auto">
          <a:xfrm>
            <a:off x="5162550" y="5340351"/>
            <a:ext cx="2519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Oestreich et al. 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J </a:t>
            </a:r>
            <a:r>
              <a:rPr lang="en-US" sz="1200" i="1" dirty="0" err="1">
                <a:solidFill>
                  <a:srgbClr val="3366FF"/>
                </a:solidFill>
                <a:latin typeface="Helvetica" charset="0"/>
              </a:rPr>
              <a:t>Exp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 Med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. 2011</a:t>
            </a:r>
          </a:p>
        </p:txBody>
      </p:sp>
      <p:sp>
        <p:nvSpPr>
          <p:cNvPr id="70718" name="TextBox 122"/>
          <p:cNvSpPr txBox="1">
            <a:spLocks noChangeArrowheads="1"/>
          </p:cNvSpPr>
          <p:nvPr/>
        </p:nvSpPr>
        <p:spPr bwMode="auto">
          <a:xfrm>
            <a:off x="5214938" y="3719513"/>
            <a:ext cx="2262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3366FF"/>
                </a:solidFill>
                <a:latin typeface="Helvetica" charset="0"/>
              </a:rPr>
              <a:t>Hegazy et al. </a:t>
            </a:r>
            <a:r>
              <a:rPr lang="en-US" sz="1200" i="1">
                <a:solidFill>
                  <a:srgbClr val="3366FF"/>
                </a:solidFill>
                <a:latin typeface="Helvetica" charset="0"/>
              </a:rPr>
              <a:t>Immunity</a:t>
            </a:r>
            <a:r>
              <a:rPr lang="en-US" sz="1200">
                <a:solidFill>
                  <a:srgbClr val="3366FF"/>
                </a:solidFill>
                <a:latin typeface="Helvetica" charset="0"/>
              </a:rPr>
              <a:t>. 2010</a:t>
            </a:r>
          </a:p>
        </p:txBody>
      </p:sp>
      <p:sp>
        <p:nvSpPr>
          <p:cNvPr id="70719" name="TextBox 122"/>
          <p:cNvSpPr txBox="1">
            <a:spLocks noChangeArrowheads="1"/>
          </p:cNvSpPr>
          <p:nvPr/>
        </p:nvSpPr>
        <p:spPr bwMode="auto">
          <a:xfrm>
            <a:off x="5305425" y="1966913"/>
            <a:ext cx="213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Hwang et al. </a:t>
            </a:r>
            <a:r>
              <a:rPr lang="en-US" sz="1200" i="1" dirty="0">
                <a:solidFill>
                  <a:srgbClr val="3366FF"/>
                </a:solidFill>
                <a:latin typeface="Helvetica" charset="0"/>
              </a:rPr>
              <a:t>Science</a:t>
            </a:r>
            <a:r>
              <a:rPr lang="en-US" sz="1200" dirty="0">
                <a:solidFill>
                  <a:srgbClr val="3366FF"/>
                </a:solidFill>
                <a:latin typeface="Helvetica" charset="0"/>
              </a:rPr>
              <a:t>. 2005</a:t>
            </a:r>
          </a:p>
        </p:txBody>
      </p:sp>
    </p:spTree>
    <p:extLst>
      <p:ext uri="{BB962C8B-B14F-4D97-AF65-F5344CB8AC3E}">
        <p14:creationId xmlns:p14="http://schemas.microsoft.com/office/powerpoint/2010/main" val="33326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"/>
          <p:cNvSpPr>
            <a:spLocks noChangeArrowheads="1"/>
          </p:cNvSpPr>
          <p:nvPr/>
        </p:nvSpPr>
        <p:spPr bwMode="auto">
          <a:xfrm>
            <a:off x="3171825" y="83820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Bi-directional competition </a:t>
            </a:r>
          </a:p>
        </p:txBody>
      </p:sp>
      <p:sp>
        <p:nvSpPr>
          <p:cNvPr id="70658" name="Line 64"/>
          <p:cNvSpPr>
            <a:spLocks noChangeAspect="1" noChangeShapeType="1"/>
          </p:cNvSpPr>
          <p:nvPr/>
        </p:nvSpPr>
        <p:spPr bwMode="auto">
          <a:xfrm rot="5400000">
            <a:off x="1645444" y="1559719"/>
            <a:ext cx="430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1766245" y="255588"/>
            <a:ext cx="7225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Interplay between lineage-specifying transcription factors</a:t>
            </a:r>
          </a:p>
        </p:txBody>
      </p:sp>
      <p:sp>
        <p:nvSpPr>
          <p:cNvPr id="70660" name="Oval 73"/>
          <p:cNvSpPr>
            <a:spLocks noChangeAspect="1" noChangeArrowheads="1"/>
          </p:cNvSpPr>
          <p:nvPr/>
        </p:nvSpPr>
        <p:spPr bwMode="auto">
          <a:xfrm>
            <a:off x="1624013" y="10890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1573213" y="10699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662" name="Line 59"/>
          <p:cNvSpPr>
            <a:spLocks noChangeAspect="1" noChangeShapeType="1"/>
          </p:cNvSpPr>
          <p:nvPr/>
        </p:nvSpPr>
        <p:spPr bwMode="auto">
          <a:xfrm>
            <a:off x="1069975" y="1955800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57"/>
          <p:cNvSpPr>
            <a:spLocks noChangeAspect="1" noChangeArrowheads="1"/>
          </p:cNvSpPr>
          <p:nvPr/>
        </p:nvSpPr>
        <p:spPr bwMode="auto">
          <a:xfrm>
            <a:off x="2003425" y="1182688"/>
            <a:ext cx="369888" cy="220662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4" name="Rectangle 58"/>
          <p:cNvSpPr>
            <a:spLocks noChangeAspect="1" noChangeArrowheads="1"/>
          </p:cNvSpPr>
          <p:nvPr/>
        </p:nvSpPr>
        <p:spPr bwMode="auto">
          <a:xfrm>
            <a:off x="1938338" y="1160463"/>
            <a:ext cx="495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65" name="Rectangle 11"/>
          <p:cNvSpPr>
            <a:spLocks noChangeArrowheads="1"/>
          </p:cNvSpPr>
          <p:nvPr/>
        </p:nvSpPr>
        <p:spPr bwMode="auto">
          <a:xfrm>
            <a:off x="2268538" y="1952625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66950" y="19161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grpSp>
        <p:nvGrpSpPr>
          <p:cNvPr id="70667" name="Group 148"/>
          <p:cNvGrpSpPr>
            <a:grpSpLocks/>
          </p:cNvGrpSpPr>
          <p:nvPr/>
        </p:nvGrpSpPr>
        <p:grpSpPr bwMode="auto">
          <a:xfrm>
            <a:off x="2262188" y="1866900"/>
            <a:ext cx="333375" cy="80963"/>
            <a:chOff x="2448" y="4076"/>
            <a:chExt cx="336" cy="82"/>
          </a:xfrm>
        </p:grpSpPr>
        <p:sp>
          <p:nvSpPr>
            <p:cNvPr id="7073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Oval 68"/>
          <p:cNvSpPr>
            <a:spLocks noChangeAspect="1" noChangeArrowheads="1"/>
          </p:cNvSpPr>
          <p:nvPr/>
        </p:nvSpPr>
        <p:spPr bwMode="auto">
          <a:xfrm>
            <a:off x="1398588" y="18335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69" name="Oval 68"/>
          <p:cNvSpPr>
            <a:spLocks noChangeAspect="1" noChangeArrowheads="1"/>
          </p:cNvSpPr>
          <p:nvPr/>
        </p:nvSpPr>
        <p:spPr bwMode="auto">
          <a:xfrm>
            <a:off x="1125538" y="1833563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grpSp>
        <p:nvGrpSpPr>
          <p:cNvPr id="70670" name="Group 84"/>
          <p:cNvGrpSpPr>
            <a:grpSpLocks noChangeAspect="1"/>
          </p:cNvGrpSpPr>
          <p:nvPr/>
        </p:nvGrpSpPr>
        <p:grpSpPr bwMode="auto">
          <a:xfrm>
            <a:off x="1808163" y="1452563"/>
            <a:ext cx="114300" cy="114300"/>
            <a:chOff x="4191000" y="990600"/>
            <a:chExt cx="381000" cy="381000"/>
          </a:xfrm>
        </p:grpSpPr>
        <p:cxnSp>
          <p:nvCxnSpPr>
            <p:cNvPr id="7073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71" name="Group 84"/>
          <p:cNvGrpSpPr>
            <a:grpSpLocks noChangeAspect="1"/>
          </p:cNvGrpSpPr>
          <p:nvPr/>
        </p:nvGrpSpPr>
        <p:grpSpPr bwMode="auto">
          <a:xfrm>
            <a:off x="2354263" y="1814513"/>
            <a:ext cx="114300" cy="114300"/>
            <a:chOff x="4191000" y="990600"/>
            <a:chExt cx="381000" cy="381000"/>
          </a:xfrm>
        </p:grpSpPr>
        <p:cxnSp>
          <p:nvCxnSpPr>
            <p:cNvPr id="70732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33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72" name="Oval 68"/>
          <p:cNvSpPr>
            <a:spLocks noChangeAspect="1" noChangeArrowheads="1"/>
          </p:cNvSpPr>
          <p:nvPr/>
        </p:nvSpPr>
        <p:spPr bwMode="auto">
          <a:xfrm>
            <a:off x="16525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3" name="Oval 68"/>
          <p:cNvSpPr>
            <a:spLocks noChangeAspect="1" noChangeArrowheads="1"/>
          </p:cNvSpPr>
          <p:nvPr/>
        </p:nvSpPr>
        <p:spPr bwMode="auto">
          <a:xfrm>
            <a:off x="1931988" y="1846263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4" name="Rectangle 10"/>
          <p:cNvSpPr>
            <a:spLocks noChangeArrowheads="1"/>
          </p:cNvSpPr>
          <p:nvPr/>
        </p:nvSpPr>
        <p:spPr bwMode="auto">
          <a:xfrm>
            <a:off x="3940175" y="1311275"/>
            <a:ext cx="514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Early fate decision-</a:t>
            </a:r>
          </a:p>
          <a:p>
            <a:pPr algn="ctr"/>
            <a:r>
              <a:rPr lang="en-US" sz="2000">
                <a:latin typeface="Arial" charset="0"/>
              </a:rPr>
              <a:t>one factor “wins” over another (Th1 cell) </a:t>
            </a:r>
          </a:p>
        </p:txBody>
      </p:sp>
      <p:sp>
        <p:nvSpPr>
          <p:cNvPr id="70675" name="Oval 73"/>
          <p:cNvSpPr>
            <a:spLocks noChangeAspect="1" noChangeArrowheads="1"/>
          </p:cNvSpPr>
          <p:nvPr/>
        </p:nvSpPr>
        <p:spPr bwMode="auto">
          <a:xfrm>
            <a:off x="1655763" y="4689476"/>
            <a:ext cx="382587" cy="273050"/>
          </a:xfrm>
          <a:prstGeom prst="ellipse">
            <a:avLst/>
          </a:prstGeom>
          <a:solidFill>
            <a:srgbClr val="66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676" name="Rectangle 10"/>
          <p:cNvSpPr>
            <a:spLocks noChangeArrowheads="1"/>
          </p:cNvSpPr>
          <p:nvPr/>
        </p:nvSpPr>
        <p:spPr bwMode="auto">
          <a:xfrm>
            <a:off x="1636713" y="4691063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677" name="Line 59"/>
          <p:cNvSpPr>
            <a:spLocks noChangeAspect="1" noChangeShapeType="1"/>
          </p:cNvSpPr>
          <p:nvPr/>
        </p:nvSpPr>
        <p:spPr bwMode="auto">
          <a:xfrm>
            <a:off x="822325" y="5046663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AutoShape 57"/>
          <p:cNvSpPr>
            <a:spLocks noChangeAspect="1" noChangeArrowheads="1"/>
          </p:cNvSpPr>
          <p:nvPr/>
        </p:nvSpPr>
        <p:spPr bwMode="auto">
          <a:xfrm>
            <a:off x="1355725" y="4794251"/>
            <a:ext cx="352425" cy="209550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79" name="Rectangle 58"/>
          <p:cNvSpPr>
            <a:spLocks noChangeAspect="1" noChangeArrowheads="1"/>
          </p:cNvSpPr>
          <p:nvPr/>
        </p:nvSpPr>
        <p:spPr bwMode="auto">
          <a:xfrm>
            <a:off x="1290638" y="4772026"/>
            <a:ext cx="515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680" name="Rectangle 11"/>
          <p:cNvSpPr>
            <a:spLocks noChangeArrowheads="1"/>
          </p:cNvSpPr>
          <p:nvPr/>
        </p:nvSpPr>
        <p:spPr bwMode="auto">
          <a:xfrm>
            <a:off x="2020888" y="5043488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81" name="Rectangle 10"/>
          <p:cNvSpPr>
            <a:spLocks noChangeArrowheads="1"/>
          </p:cNvSpPr>
          <p:nvPr/>
        </p:nvSpPr>
        <p:spPr bwMode="auto">
          <a:xfrm>
            <a:off x="2076450" y="5013326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Tcf7 ,Socs </a:t>
            </a:r>
          </a:p>
        </p:txBody>
      </p:sp>
      <p:grpSp>
        <p:nvGrpSpPr>
          <p:cNvPr id="70682" name="Group 148"/>
          <p:cNvGrpSpPr>
            <a:grpSpLocks/>
          </p:cNvGrpSpPr>
          <p:nvPr/>
        </p:nvGrpSpPr>
        <p:grpSpPr bwMode="auto">
          <a:xfrm>
            <a:off x="2014538" y="4957763"/>
            <a:ext cx="333375" cy="80963"/>
            <a:chOff x="2448" y="4076"/>
            <a:chExt cx="336" cy="82"/>
          </a:xfrm>
        </p:grpSpPr>
        <p:sp>
          <p:nvSpPr>
            <p:cNvPr id="7073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1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3" name="Oval 68"/>
          <p:cNvSpPr>
            <a:spLocks noChangeAspect="1" noChangeArrowheads="1"/>
          </p:cNvSpPr>
          <p:nvPr/>
        </p:nvSpPr>
        <p:spPr bwMode="auto">
          <a:xfrm>
            <a:off x="1112838" y="4924426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84" name="Oval 68"/>
          <p:cNvSpPr>
            <a:spLocks noChangeAspect="1" noChangeArrowheads="1"/>
          </p:cNvSpPr>
          <p:nvPr/>
        </p:nvSpPr>
        <p:spPr bwMode="auto">
          <a:xfrm>
            <a:off x="852488" y="4924426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85" name="Rectangle 10"/>
          <p:cNvSpPr>
            <a:spLocks noChangeArrowheads="1"/>
          </p:cNvSpPr>
          <p:nvPr/>
        </p:nvSpPr>
        <p:spPr bwMode="auto">
          <a:xfrm>
            <a:off x="3505200" y="4071938"/>
            <a:ext cx="2351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Dominant competition </a:t>
            </a:r>
          </a:p>
        </p:txBody>
      </p:sp>
      <p:grpSp>
        <p:nvGrpSpPr>
          <p:cNvPr id="70686" name="Group 84"/>
          <p:cNvGrpSpPr>
            <a:grpSpLocks noChangeAspect="1"/>
          </p:cNvGrpSpPr>
          <p:nvPr/>
        </p:nvGrpSpPr>
        <p:grpSpPr bwMode="auto">
          <a:xfrm>
            <a:off x="2106613" y="4905376"/>
            <a:ext cx="114300" cy="114300"/>
            <a:chOff x="4191000" y="990600"/>
            <a:chExt cx="381000" cy="381000"/>
          </a:xfrm>
        </p:grpSpPr>
        <p:cxnSp>
          <p:nvCxnSpPr>
            <p:cNvPr id="70728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72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87" name="Rectangle 117"/>
          <p:cNvSpPr>
            <a:spLocks noChangeArrowheads="1"/>
          </p:cNvSpPr>
          <p:nvPr/>
        </p:nvSpPr>
        <p:spPr bwMode="auto">
          <a:xfrm>
            <a:off x="1373188" y="5011738"/>
            <a:ext cx="304800" cy="76200"/>
          </a:xfrm>
          <a:prstGeom prst="rect">
            <a:avLst/>
          </a:prstGeom>
          <a:solidFill>
            <a:srgbClr val="B9F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Rectangle 10"/>
          <p:cNvSpPr>
            <a:spLocks noChangeArrowheads="1"/>
          </p:cNvSpPr>
          <p:nvPr/>
        </p:nvSpPr>
        <p:spPr bwMode="auto">
          <a:xfrm>
            <a:off x="4524375" y="4748213"/>
            <a:ext cx="397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Factors cooperate to establish</a:t>
            </a:r>
          </a:p>
          <a:p>
            <a:pPr algn="ctr"/>
            <a:r>
              <a:rPr lang="en-US" sz="2000">
                <a:latin typeface="Arial" charset="0"/>
              </a:rPr>
              <a:t>one T helper lineage(Th1 cell) </a:t>
            </a:r>
          </a:p>
        </p:txBody>
      </p:sp>
      <p:sp>
        <p:nvSpPr>
          <p:cNvPr id="70689" name="Rectangle 10"/>
          <p:cNvSpPr>
            <a:spLocks noChangeArrowheads="1"/>
          </p:cNvSpPr>
          <p:nvPr/>
        </p:nvSpPr>
        <p:spPr bwMode="auto">
          <a:xfrm>
            <a:off x="1624013" y="2625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690" name="Line 59"/>
          <p:cNvSpPr>
            <a:spLocks noChangeAspect="1" noChangeShapeType="1"/>
          </p:cNvSpPr>
          <p:nvPr/>
        </p:nvSpPr>
        <p:spPr bwMode="auto">
          <a:xfrm>
            <a:off x="809625" y="2981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Rectangle 11"/>
          <p:cNvSpPr>
            <a:spLocks noChangeArrowheads="1"/>
          </p:cNvSpPr>
          <p:nvPr/>
        </p:nvSpPr>
        <p:spPr bwMode="auto">
          <a:xfrm>
            <a:off x="2008188" y="2978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692" name="Rectangle 10"/>
          <p:cNvSpPr>
            <a:spLocks noChangeArrowheads="1"/>
          </p:cNvSpPr>
          <p:nvPr/>
        </p:nvSpPr>
        <p:spPr bwMode="auto">
          <a:xfrm>
            <a:off x="2063750" y="2947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693" name="Group 148"/>
          <p:cNvGrpSpPr>
            <a:grpSpLocks/>
          </p:cNvGrpSpPr>
          <p:nvPr/>
        </p:nvGrpSpPr>
        <p:grpSpPr bwMode="auto">
          <a:xfrm>
            <a:off x="2001838" y="2892425"/>
            <a:ext cx="333375" cy="80963"/>
            <a:chOff x="2448" y="4076"/>
            <a:chExt cx="336" cy="82"/>
          </a:xfrm>
        </p:grpSpPr>
        <p:sp>
          <p:nvSpPr>
            <p:cNvPr id="7072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4" name="Oval 68"/>
          <p:cNvSpPr>
            <a:spLocks noChangeAspect="1" noChangeArrowheads="1"/>
          </p:cNvSpPr>
          <p:nvPr/>
        </p:nvSpPr>
        <p:spPr bwMode="auto">
          <a:xfrm>
            <a:off x="1100138" y="2859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5" name="Oval 68"/>
          <p:cNvSpPr>
            <a:spLocks noChangeAspect="1" noChangeArrowheads="1"/>
          </p:cNvSpPr>
          <p:nvPr/>
        </p:nvSpPr>
        <p:spPr bwMode="auto">
          <a:xfrm>
            <a:off x="839788" y="2859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696" name="Rectangle 10"/>
          <p:cNvSpPr>
            <a:spLocks noChangeArrowheads="1"/>
          </p:cNvSpPr>
          <p:nvPr/>
        </p:nvSpPr>
        <p:spPr bwMode="auto">
          <a:xfrm>
            <a:off x="3276600" y="2319338"/>
            <a:ext cx="391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Co-dominant competition </a:t>
            </a:r>
          </a:p>
        </p:txBody>
      </p:sp>
      <p:sp>
        <p:nvSpPr>
          <p:cNvPr id="70698" name="Rectangle 117"/>
          <p:cNvSpPr>
            <a:spLocks noChangeArrowheads="1"/>
          </p:cNvSpPr>
          <p:nvPr/>
        </p:nvSpPr>
        <p:spPr bwMode="auto">
          <a:xfrm>
            <a:off x="1360488" y="2946400"/>
            <a:ext cx="304800" cy="76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9" name="Rectangle 10"/>
          <p:cNvSpPr>
            <a:spLocks noChangeArrowheads="1"/>
          </p:cNvSpPr>
          <p:nvPr/>
        </p:nvSpPr>
        <p:spPr bwMode="auto">
          <a:xfrm>
            <a:off x="4187825" y="3063875"/>
            <a:ext cx="4624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 Factors cooperate to establish</a:t>
            </a:r>
          </a:p>
          <a:p>
            <a:pPr algn="ctr"/>
            <a:r>
              <a:rPr lang="en-US" sz="2000">
                <a:latin typeface="Arial" charset="0"/>
              </a:rPr>
              <a:t>a hybrid T helper lineage(Th2+1 cell) </a:t>
            </a:r>
          </a:p>
        </p:txBody>
      </p:sp>
      <p:sp>
        <p:nvSpPr>
          <p:cNvPr id="70700" name="Rectangle 10"/>
          <p:cNvSpPr>
            <a:spLocks noChangeArrowheads="1"/>
          </p:cNvSpPr>
          <p:nvPr/>
        </p:nvSpPr>
        <p:spPr bwMode="auto">
          <a:xfrm>
            <a:off x="1611313" y="338772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Bcl6 </a:t>
            </a:r>
          </a:p>
        </p:txBody>
      </p:sp>
      <p:sp>
        <p:nvSpPr>
          <p:cNvPr id="70701" name="Line 59"/>
          <p:cNvSpPr>
            <a:spLocks noChangeAspect="1" noChangeShapeType="1"/>
          </p:cNvSpPr>
          <p:nvPr/>
        </p:nvSpPr>
        <p:spPr bwMode="auto">
          <a:xfrm>
            <a:off x="796925" y="3743325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2" name="AutoShape 57"/>
          <p:cNvSpPr>
            <a:spLocks noChangeAspect="1" noChangeArrowheads="1"/>
          </p:cNvSpPr>
          <p:nvPr/>
        </p:nvSpPr>
        <p:spPr bwMode="auto">
          <a:xfrm>
            <a:off x="1330325" y="3490913"/>
            <a:ext cx="352425" cy="209550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3" name="Rectangle 58"/>
          <p:cNvSpPr>
            <a:spLocks noChangeAspect="1" noChangeArrowheads="1"/>
          </p:cNvSpPr>
          <p:nvPr/>
        </p:nvSpPr>
        <p:spPr bwMode="auto">
          <a:xfrm>
            <a:off x="1265238" y="3468688"/>
            <a:ext cx="515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T-bet</a:t>
            </a:r>
          </a:p>
        </p:txBody>
      </p:sp>
      <p:sp>
        <p:nvSpPr>
          <p:cNvPr id="70704" name="Rectangle 11"/>
          <p:cNvSpPr>
            <a:spLocks noChangeArrowheads="1"/>
          </p:cNvSpPr>
          <p:nvPr/>
        </p:nvSpPr>
        <p:spPr bwMode="auto">
          <a:xfrm>
            <a:off x="1995488" y="3740150"/>
            <a:ext cx="1174750" cy="21590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70705" name="Rectangle 10"/>
          <p:cNvSpPr>
            <a:spLocks noChangeArrowheads="1"/>
          </p:cNvSpPr>
          <p:nvPr/>
        </p:nvSpPr>
        <p:spPr bwMode="auto">
          <a:xfrm>
            <a:off x="2051050" y="3709988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 </a:t>
            </a:r>
          </a:p>
        </p:txBody>
      </p:sp>
      <p:grpSp>
        <p:nvGrpSpPr>
          <p:cNvPr id="70706" name="Group 148"/>
          <p:cNvGrpSpPr>
            <a:grpSpLocks/>
          </p:cNvGrpSpPr>
          <p:nvPr/>
        </p:nvGrpSpPr>
        <p:grpSpPr bwMode="auto">
          <a:xfrm>
            <a:off x="1989138" y="3654425"/>
            <a:ext cx="333375" cy="80963"/>
            <a:chOff x="2448" y="4076"/>
            <a:chExt cx="336" cy="82"/>
          </a:xfrm>
        </p:grpSpPr>
        <p:sp>
          <p:nvSpPr>
            <p:cNvPr id="7072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7" name="Oval 68"/>
          <p:cNvSpPr>
            <a:spLocks noChangeAspect="1" noChangeArrowheads="1"/>
          </p:cNvSpPr>
          <p:nvPr/>
        </p:nvSpPr>
        <p:spPr bwMode="auto">
          <a:xfrm>
            <a:off x="1087438" y="3621088"/>
            <a:ext cx="203200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08" name="Oval 68"/>
          <p:cNvSpPr>
            <a:spLocks noChangeAspect="1" noChangeArrowheads="1"/>
          </p:cNvSpPr>
          <p:nvPr/>
        </p:nvSpPr>
        <p:spPr bwMode="auto">
          <a:xfrm>
            <a:off x="827088" y="3621088"/>
            <a:ext cx="201612" cy="201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70710" name="Rectangle 117"/>
          <p:cNvSpPr>
            <a:spLocks noChangeArrowheads="1"/>
          </p:cNvSpPr>
          <p:nvPr/>
        </p:nvSpPr>
        <p:spPr bwMode="auto">
          <a:xfrm>
            <a:off x="1347788" y="3708400"/>
            <a:ext cx="304800" cy="76200"/>
          </a:xfrm>
          <a:prstGeom prst="rect">
            <a:avLst/>
          </a:prstGeom>
          <a:solidFill>
            <a:srgbClr val="B9F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11" name="Rectangle 10"/>
          <p:cNvSpPr>
            <a:spLocks noChangeArrowheads="1"/>
          </p:cNvSpPr>
          <p:nvPr/>
        </p:nvSpPr>
        <p:spPr bwMode="auto">
          <a:xfrm>
            <a:off x="2343150" y="3697288"/>
            <a:ext cx="50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Ifng </a:t>
            </a:r>
          </a:p>
        </p:txBody>
      </p:sp>
      <p:sp>
        <p:nvSpPr>
          <p:cNvPr id="70712" name="Rectangle 10"/>
          <p:cNvSpPr>
            <a:spLocks noChangeArrowheads="1"/>
          </p:cNvSpPr>
          <p:nvPr/>
        </p:nvSpPr>
        <p:spPr bwMode="auto">
          <a:xfrm>
            <a:off x="1974850" y="294481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latin typeface="Arial" charset="0"/>
              </a:rPr>
              <a:t>IL-4,IL-5, IL-13 </a:t>
            </a:r>
          </a:p>
        </p:txBody>
      </p:sp>
      <p:sp>
        <p:nvSpPr>
          <p:cNvPr id="70713" name="Oval 73"/>
          <p:cNvSpPr>
            <a:spLocks noChangeAspect="1" noChangeArrowheads="1"/>
          </p:cNvSpPr>
          <p:nvPr/>
        </p:nvSpPr>
        <p:spPr bwMode="auto">
          <a:xfrm>
            <a:off x="1255713" y="2714625"/>
            <a:ext cx="479425" cy="238125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>
              <a:solidFill>
                <a:srgbClr val="FFFFFF"/>
              </a:solidFill>
            </a:endParaRPr>
          </a:p>
        </p:txBody>
      </p:sp>
      <p:sp>
        <p:nvSpPr>
          <p:cNvPr id="70714" name="Rectangle 10"/>
          <p:cNvSpPr>
            <a:spLocks noChangeArrowheads="1"/>
          </p:cNvSpPr>
          <p:nvPr/>
        </p:nvSpPr>
        <p:spPr bwMode="auto">
          <a:xfrm>
            <a:off x="1204913" y="2695575"/>
            <a:ext cx="541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 charset="0"/>
              </a:rPr>
              <a:t>Gata3 </a:t>
            </a:r>
          </a:p>
        </p:txBody>
      </p:sp>
      <p:sp>
        <p:nvSpPr>
          <p:cNvPr id="70715" name="Rounded Rectangle 1"/>
          <p:cNvSpPr>
            <a:spLocks noChangeArrowheads="1"/>
          </p:cNvSpPr>
          <p:nvPr/>
        </p:nvSpPr>
        <p:spPr bwMode="auto">
          <a:xfrm>
            <a:off x="292100" y="4110038"/>
            <a:ext cx="8724900" cy="15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70716" name="TextBox 122"/>
          <p:cNvSpPr txBox="1">
            <a:spLocks noChangeArrowheads="1"/>
          </p:cNvSpPr>
          <p:nvPr/>
        </p:nvSpPr>
        <p:spPr bwMode="auto">
          <a:xfrm>
            <a:off x="0" y="5699126"/>
            <a:ext cx="3525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" charset="0"/>
              </a:rPr>
              <a:t>Oestreich &amp; Weinmann </a:t>
            </a:r>
            <a:r>
              <a:rPr lang="en-US" sz="1200" i="1">
                <a:latin typeface="Helvetica" charset="0"/>
              </a:rPr>
              <a:t>Trends Immunol</a:t>
            </a:r>
            <a:r>
              <a:rPr lang="en-US" sz="1200">
                <a:latin typeface="Helvetica" charset="0"/>
              </a:rPr>
              <a:t>. 2012</a:t>
            </a:r>
          </a:p>
        </p:txBody>
      </p:sp>
      <p:sp>
        <p:nvSpPr>
          <p:cNvPr id="70717" name="TextBox 122"/>
          <p:cNvSpPr txBox="1">
            <a:spLocks noChangeArrowheads="1"/>
          </p:cNvSpPr>
          <p:nvPr/>
        </p:nvSpPr>
        <p:spPr bwMode="auto">
          <a:xfrm>
            <a:off x="5162550" y="5340351"/>
            <a:ext cx="2519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Helvetica" charset="0"/>
              </a:rPr>
              <a:t>Oestreich et al. </a:t>
            </a:r>
            <a:r>
              <a:rPr lang="en-US" sz="1200" i="1">
                <a:solidFill>
                  <a:srgbClr val="0000FF"/>
                </a:solidFill>
                <a:latin typeface="Helvetica" charset="0"/>
              </a:rPr>
              <a:t>J Exp Med</a:t>
            </a:r>
            <a:r>
              <a:rPr lang="en-US" sz="1200">
                <a:solidFill>
                  <a:srgbClr val="0000FF"/>
                </a:solidFill>
                <a:latin typeface="Helvetica" charset="0"/>
              </a:rPr>
              <a:t>. 2011</a:t>
            </a:r>
          </a:p>
        </p:txBody>
      </p:sp>
      <p:sp>
        <p:nvSpPr>
          <p:cNvPr id="70718" name="TextBox 122"/>
          <p:cNvSpPr txBox="1">
            <a:spLocks noChangeArrowheads="1"/>
          </p:cNvSpPr>
          <p:nvPr/>
        </p:nvSpPr>
        <p:spPr bwMode="auto">
          <a:xfrm>
            <a:off x="5214938" y="3719513"/>
            <a:ext cx="2262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Helvetica" charset="0"/>
              </a:rPr>
              <a:t>Hegazy et al. </a:t>
            </a:r>
            <a:r>
              <a:rPr lang="en-US" sz="1200" i="1">
                <a:solidFill>
                  <a:srgbClr val="0000FF"/>
                </a:solidFill>
                <a:latin typeface="Helvetica" charset="0"/>
              </a:rPr>
              <a:t>Immunity</a:t>
            </a:r>
            <a:r>
              <a:rPr lang="en-US" sz="1200">
                <a:solidFill>
                  <a:srgbClr val="0000FF"/>
                </a:solidFill>
                <a:latin typeface="Helvetica" charset="0"/>
              </a:rPr>
              <a:t>. 2010</a:t>
            </a:r>
          </a:p>
        </p:txBody>
      </p:sp>
      <p:sp>
        <p:nvSpPr>
          <p:cNvPr id="70719" name="TextBox 122"/>
          <p:cNvSpPr txBox="1">
            <a:spLocks noChangeArrowheads="1"/>
          </p:cNvSpPr>
          <p:nvPr/>
        </p:nvSpPr>
        <p:spPr bwMode="auto">
          <a:xfrm>
            <a:off x="5305425" y="1966913"/>
            <a:ext cx="213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Helvetica" charset="0"/>
              </a:rPr>
              <a:t>Hwang et al. </a:t>
            </a:r>
            <a:r>
              <a:rPr lang="en-US" sz="1200" i="1">
                <a:solidFill>
                  <a:srgbClr val="0000FF"/>
                </a:solidFill>
                <a:latin typeface="Helvetica" charset="0"/>
              </a:rPr>
              <a:t>Science</a:t>
            </a:r>
            <a:r>
              <a:rPr lang="en-US" sz="1200">
                <a:solidFill>
                  <a:srgbClr val="0000FF"/>
                </a:solidFill>
                <a:latin typeface="Helvetica" charset="0"/>
              </a:rPr>
              <a:t>. 2005</a:t>
            </a:r>
          </a:p>
        </p:txBody>
      </p:sp>
    </p:spTree>
    <p:extLst>
      <p:ext uri="{BB962C8B-B14F-4D97-AF65-F5344CB8AC3E}">
        <p14:creationId xmlns:p14="http://schemas.microsoft.com/office/powerpoint/2010/main" val="31599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 txBox="1">
            <a:spLocks/>
          </p:cNvSpPr>
          <p:nvPr/>
        </p:nvSpPr>
        <p:spPr bwMode="auto">
          <a:xfrm>
            <a:off x="304800" y="-317500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 helper cell differentiation</a:t>
            </a:r>
          </a:p>
        </p:txBody>
      </p:sp>
      <p:pic>
        <p:nvPicPr>
          <p:cNvPr id="798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" y="481584"/>
            <a:ext cx="5440680" cy="42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078632" y="4847272"/>
            <a:ext cx="50848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How does T-bet repress the gene expression</a:t>
            </a:r>
          </a:p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p</a:t>
            </a:r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rograms of alternative T helper cell types?</a:t>
            </a:r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 </a:t>
            </a:r>
          </a:p>
          <a:p>
            <a:pPr algn="ctr" eaLnBrk="0" hangingPunct="0"/>
            <a:endParaRPr lang="en-US" b="1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1645380" y="168275"/>
            <a:ext cx="6925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latin typeface="Arial" charset="0"/>
              </a:rPr>
              <a:t>T-bet and Bcl-6 physically interact to form a complex to </a:t>
            </a:r>
          </a:p>
          <a:p>
            <a:pPr algn="ctr" eaLnBrk="0" hangingPunct="0"/>
            <a:r>
              <a:rPr lang="en-US" sz="2000" b="1" dirty="0">
                <a:latin typeface="Arial" charset="0"/>
              </a:rPr>
              <a:t>appropriately regulate Th1 gene expression patterns </a:t>
            </a:r>
          </a:p>
          <a:p>
            <a:pPr algn="ctr" eaLnBrk="0" hangingPunct="0"/>
            <a:endParaRPr lang="en-US" sz="2000" b="1" dirty="0">
              <a:latin typeface="Arial" charset="0"/>
            </a:endParaRPr>
          </a:p>
        </p:txBody>
      </p:sp>
      <p:grpSp>
        <p:nvGrpSpPr>
          <p:cNvPr id="29698" name="Group 55"/>
          <p:cNvGrpSpPr>
            <a:grpSpLocks noChangeAspect="1"/>
          </p:cNvGrpSpPr>
          <p:nvPr/>
        </p:nvGrpSpPr>
        <p:grpSpPr bwMode="auto">
          <a:xfrm>
            <a:off x="2845954" y="1607402"/>
            <a:ext cx="4117975" cy="1606550"/>
            <a:chOff x="5019675" y="2959329"/>
            <a:chExt cx="3743325" cy="1460271"/>
          </a:xfrm>
        </p:grpSpPr>
        <p:sp>
          <p:nvSpPr>
            <p:cNvPr id="29750" name="Text Box 24"/>
            <p:cNvSpPr txBox="1">
              <a:spLocks noChangeArrowheads="1"/>
            </p:cNvSpPr>
            <p:nvPr/>
          </p:nvSpPr>
          <p:spPr bwMode="auto">
            <a:xfrm>
              <a:off x="5832475" y="2959329"/>
              <a:ext cx="1781400" cy="30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Arial" charset="0"/>
                </a:rPr>
                <a:t>Primary Th1 Co-IP</a:t>
              </a:r>
            </a:p>
          </p:txBody>
        </p:sp>
        <p:sp>
          <p:nvSpPr>
            <p:cNvPr id="29751" name="Text Box 24"/>
            <p:cNvSpPr txBox="1">
              <a:spLocks noChangeArrowheads="1"/>
            </p:cNvSpPr>
            <p:nvPr/>
          </p:nvSpPr>
          <p:spPr bwMode="auto">
            <a:xfrm>
              <a:off x="8113713" y="3532187"/>
              <a:ext cx="6492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Symbol" charset="0"/>
                  <a:cs typeface="Symbol" charset="0"/>
                </a:rPr>
                <a:t>a</a:t>
              </a:r>
              <a:r>
                <a:rPr lang="en-US" sz="1200">
                  <a:latin typeface="Arial" charset="0"/>
                </a:rPr>
                <a:t>T-bet</a:t>
              </a:r>
            </a:p>
          </p:txBody>
        </p:sp>
        <p:sp>
          <p:nvSpPr>
            <p:cNvPr id="29752" name="Text Box 24"/>
            <p:cNvSpPr txBox="1">
              <a:spLocks noChangeArrowheads="1"/>
            </p:cNvSpPr>
            <p:nvPr/>
          </p:nvSpPr>
          <p:spPr bwMode="auto">
            <a:xfrm>
              <a:off x="8235950" y="3351212"/>
              <a:ext cx="3905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  <a:cs typeface="Arial" charset="0"/>
                </a:rPr>
                <a:t>IB:</a:t>
              </a:r>
            </a:p>
          </p:txBody>
        </p:sp>
        <p:sp>
          <p:nvSpPr>
            <p:cNvPr id="29753" name="Text Box 24"/>
            <p:cNvSpPr txBox="1">
              <a:spLocks noChangeArrowheads="1"/>
            </p:cNvSpPr>
            <p:nvPr/>
          </p:nvSpPr>
          <p:spPr bwMode="auto">
            <a:xfrm>
              <a:off x="5576888" y="3311525"/>
              <a:ext cx="5603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Input</a:t>
              </a:r>
            </a:p>
          </p:txBody>
        </p:sp>
        <p:sp>
          <p:nvSpPr>
            <p:cNvPr id="29754" name="Text Box 24"/>
            <p:cNvSpPr txBox="1">
              <a:spLocks noChangeArrowheads="1"/>
            </p:cNvSpPr>
            <p:nvPr/>
          </p:nvSpPr>
          <p:spPr bwMode="auto">
            <a:xfrm>
              <a:off x="7229475" y="3324225"/>
              <a:ext cx="8001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IP: Bcl-6</a:t>
              </a:r>
            </a:p>
          </p:txBody>
        </p:sp>
        <p:sp>
          <p:nvSpPr>
            <p:cNvPr id="29755" name="Right Bracket 37"/>
            <p:cNvSpPr>
              <a:spLocks/>
            </p:cNvSpPr>
            <p:nvPr/>
          </p:nvSpPr>
          <p:spPr bwMode="auto">
            <a:xfrm rot="-5400000">
              <a:off x="7546975" y="3130550"/>
              <a:ext cx="152400" cy="990600"/>
            </a:xfrm>
            <a:prstGeom prst="rightBracket">
              <a:avLst>
                <a:gd name="adj" fmla="val 83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ight Bracket 49"/>
            <p:cNvSpPr>
              <a:spLocks/>
            </p:cNvSpPr>
            <p:nvPr/>
          </p:nvSpPr>
          <p:spPr bwMode="auto">
            <a:xfrm rot="-5400000">
              <a:off x="5718175" y="2901950"/>
              <a:ext cx="152400" cy="1447800"/>
            </a:xfrm>
            <a:prstGeom prst="rightBracket">
              <a:avLst>
                <a:gd name="adj" fmla="val 83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ight Bracket 37"/>
            <p:cNvSpPr>
              <a:spLocks/>
            </p:cNvSpPr>
            <p:nvPr/>
          </p:nvSpPr>
          <p:spPr bwMode="auto">
            <a:xfrm rot="-5400000">
              <a:off x="6759575" y="3359150"/>
              <a:ext cx="152400" cy="533400"/>
            </a:xfrm>
            <a:prstGeom prst="rightBracket">
              <a:avLst>
                <a:gd name="adj" fmla="val 8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Text Box 24"/>
            <p:cNvSpPr txBox="1">
              <a:spLocks noChangeArrowheads="1"/>
            </p:cNvSpPr>
            <p:nvPr/>
          </p:nvSpPr>
          <p:spPr bwMode="auto">
            <a:xfrm>
              <a:off x="6507163" y="3321050"/>
              <a:ext cx="612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IP: V5</a:t>
              </a:r>
            </a:p>
          </p:txBody>
        </p:sp>
        <p:sp>
          <p:nvSpPr>
            <p:cNvPr id="29759" name="Text Box 24"/>
            <p:cNvSpPr txBox="1">
              <a:spLocks noChangeArrowheads="1"/>
            </p:cNvSpPr>
            <p:nvPr/>
          </p:nvSpPr>
          <p:spPr bwMode="auto">
            <a:xfrm>
              <a:off x="5624513" y="3540125"/>
              <a:ext cx="4365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WT</a:t>
              </a:r>
            </a:p>
          </p:txBody>
        </p:sp>
        <p:sp>
          <p:nvSpPr>
            <p:cNvPr id="29760" name="Text Box 24"/>
            <p:cNvSpPr txBox="1">
              <a:spLocks noChangeArrowheads="1"/>
            </p:cNvSpPr>
            <p:nvPr/>
          </p:nvSpPr>
          <p:spPr bwMode="auto">
            <a:xfrm>
              <a:off x="6094413" y="3536950"/>
              <a:ext cx="4365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WT</a:t>
              </a:r>
            </a:p>
          </p:txBody>
        </p:sp>
        <p:sp>
          <p:nvSpPr>
            <p:cNvPr id="29761" name="Text Box 24"/>
            <p:cNvSpPr txBox="1">
              <a:spLocks noChangeArrowheads="1"/>
            </p:cNvSpPr>
            <p:nvPr/>
          </p:nvSpPr>
          <p:spPr bwMode="auto">
            <a:xfrm>
              <a:off x="6627813" y="3536950"/>
              <a:ext cx="4365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WT</a:t>
              </a:r>
            </a:p>
          </p:txBody>
        </p:sp>
        <p:sp>
          <p:nvSpPr>
            <p:cNvPr id="29762" name="Text Box 24"/>
            <p:cNvSpPr txBox="1">
              <a:spLocks noChangeArrowheads="1"/>
            </p:cNvSpPr>
            <p:nvPr/>
          </p:nvSpPr>
          <p:spPr bwMode="auto">
            <a:xfrm>
              <a:off x="7135813" y="3536950"/>
              <a:ext cx="4365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WT</a:t>
              </a:r>
            </a:p>
          </p:txBody>
        </p:sp>
        <p:sp>
          <p:nvSpPr>
            <p:cNvPr id="29763" name="Text Box 24"/>
            <p:cNvSpPr txBox="1">
              <a:spLocks noChangeArrowheads="1"/>
            </p:cNvSpPr>
            <p:nvPr/>
          </p:nvSpPr>
          <p:spPr bwMode="auto">
            <a:xfrm>
              <a:off x="7542213" y="3536950"/>
              <a:ext cx="6588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T-bet</a:t>
              </a:r>
              <a:r>
                <a:rPr lang="en-US" sz="1200" baseline="30000">
                  <a:latin typeface="Arial" charset="0"/>
                </a:rPr>
                <a:t>-/-</a:t>
              </a:r>
            </a:p>
          </p:txBody>
        </p:sp>
        <p:sp>
          <p:nvSpPr>
            <p:cNvPr id="29764" name="Text Box 24"/>
            <p:cNvSpPr txBox="1">
              <a:spLocks noChangeArrowheads="1"/>
            </p:cNvSpPr>
            <p:nvPr/>
          </p:nvSpPr>
          <p:spPr bwMode="auto">
            <a:xfrm>
              <a:off x="5019675" y="3536950"/>
              <a:ext cx="6588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T-bet</a:t>
              </a:r>
              <a:r>
                <a:rPr lang="en-US" sz="1200" baseline="30000">
                  <a:latin typeface="Arial" charset="0"/>
                </a:rPr>
                <a:t>-/-</a:t>
              </a:r>
            </a:p>
          </p:txBody>
        </p:sp>
        <p:pic>
          <p:nvPicPr>
            <p:cNvPr id="29765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00" y="3784600"/>
              <a:ext cx="3124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66" name="Text Box 24"/>
            <p:cNvSpPr txBox="1">
              <a:spLocks noChangeArrowheads="1"/>
            </p:cNvSpPr>
            <p:nvPr/>
          </p:nvSpPr>
          <p:spPr bwMode="auto">
            <a:xfrm>
              <a:off x="5191125" y="4140200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9767" name="Text Box 24"/>
            <p:cNvSpPr txBox="1">
              <a:spLocks noChangeArrowheads="1"/>
            </p:cNvSpPr>
            <p:nvPr/>
          </p:nvSpPr>
          <p:spPr bwMode="auto">
            <a:xfrm>
              <a:off x="5686425" y="4143375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2</a:t>
              </a:r>
            </a:p>
          </p:txBody>
        </p:sp>
        <p:sp>
          <p:nvSpPr>
            <p:cNvPr id="29768" name="Text Box 24"/>
            <p:cNvSpPr txBox="1">
              <a:spLocks noChangeArrowheads="1"/>
            </p:cNvSpPr>
            <p:nvPr/>
          </p:nvSpPr>
          <p:spPr bwMode="auto">
            <a:xfrm>
              <a:off x="6207125" y="4143375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3</a:t>
              </a:r>
            </a:p>
          </p:txBody>
        </p:sp>
        <p:sp>
          <p:nvSpPr>
            <p:cNvPr id="29769" name="Text Box 24"/>
            <p:cNvSpPr txBox="1">
              <a:spLocks noChangeArrowheads="1"/>
            </p:cNvSpPr>
            <p:nvPr/>
          </p:nvSpPr>
          <p:spPr bwMode="auto">
            <a:xfrm>
              <a:off x="6689725" y="4143375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29770" name="Text Box 24"/>
            <p:cNvSpPr txBox="1">
              <a:spLocks noChangeArrowheads="1"/>
            </p:cNvSpPr>
            <p:nvPr/>
          </p:nvSpPr>
          <p:spPr bwMode="auto">
            <a:xfrm>
              <a:off x="7239000" y="4143375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5</a:t>
              </a:r>
            </a:p>
          </p:txBody>
        </p:sp>
        <p:sp>
          <p:nvSpPr>
            <p:cNvPr id="29771" name="Text Box 24"/>
            <p:cNvSpPr txBox="1">
              <a:spLocks noChangeArrowheads="1"/>
            </p:cNvSpPr>
            <p:nvPr/>
          </p:nvSpPr>
          <p:spPr bwMode="auto">
            <a:xfrm>
              <a:off x="7743825" y="4143375"/>
              <a:ext cx="282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6</a:t>
              </a:r>
            </a:p>
          </p:txBody>
        </p:sp>
      </p:grpSp>
      <p:grpSp>
        <p:nvGrpSpPr>
          <p:cNvPr id="29699" name="Group 84"/>
          <p:cNvGrpSpPr>
            <a:grpSpLocks noChangeAspect="1"/>
          </p:cNvGrpSpPr>
          <p:nvPr/>
        </p:nvGrpSpPr>
        <p:grpSpPr bwMode="auto">
          <a:xfrm>
            <a:off x="7074097" y="4588204"/>
            <a:ext cx="171450" cy="171450"/>
            <a:chOff x="4191000" y="990600"/>
            <a:chExt cx="381000" cy="381000"/>
          </a:xfrm>
        </p:grpSpPr>
        <p:cxnSp>
          <p:nvCxnSpPr>
            <p:cNvPr id="29748" name="Straight Connector 85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9" name="Straight Connector 86"/>
            <p:cNvCxnSpPr>
              <a:cxnSpLocks noChangeAspect="1"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0" name="Oval 73"/>
          <p:cNvSpPr>
            <a:spLocks noChangeAspect="1" noChangeArrowheads="1"/>
          </p:cNvSpPr>
          <p:nvPr/>
        </p:nvSpPr>
        <p:spPr bwMode="auto">
          <a:xfrm>
            <a:off x="6302572" y="4346904"/>
            <a:ext cx="500063" cy="357188"/>
          </a:xfrm>
          <a:prstGeom prst="ellipse">
            <a:avLst/>
          </a:prstGeom>
          <a:solidFill>
            <a:srgbClr val="6B6B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000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01" name="Rectangle 10"/>
          <p:cNvSpPr>
            <a:spLocks noChangeAspect="1" noChangeArrowheads="1"/>
          </p:cNvSpPr>
          <p:nvPr/>
        </p:nvSpPr>
        <p:spPr bwMode="auto">
          <a:xfrm>
            <a:off x="6293047" y="4350079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Bcl6 </a:t>
            </a:r>
          </a:p>
        </p:txBody>
      </p:sp>
      <p:sp>
        <p:nvSpPr>
          <p:cNvPr id="29702" name="Line 59"/>
          <p:cNvSpPr>
            <a:spLocks noChangeAspect="1" noChangeShapeType="1"/>
          </p:cNvSpPr>
          <p:nvPr/>
        </p:nvSpPr>
        <p:spPr bwMode="auto">
          <a:xfrm>
            <a:off x="5148460" y="4792992"/>
            <a:ext cx="184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68"/>
          <p:cNvSpPr>
            <a:spLocks noChangeAspect="1" noChangeArrowheads="1"/>
          </p:cNvSpPr>
          <p:nvPr/>
        </p:nvSpPr>
        <p:spPr bwMode="auto">
          <a:xfrm>
            <a:off x="5600897" y="4623129"/>
            <a:ext cx="301625" cy="3032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04" name="Oval 68"/>
          <p:cNvSpPr>
            <a:spLocks noChangeAspect="1" noChangeArrowheads="1"/>
          </p:cNvSpPr>
          <p:nvPr/>
        </p:nvSpPr>
        <p:spPr bwMode="auto">
          <a:xfrm>
            <a:off x="5219897" y="4627892"/>
            <a:ext cx="301625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05" name="AutoShape 57"/>
          <p:cNvSpPr>
            <a:spLocks noChangeAspect="1" noChangeArrowheads="1"/>
          </p:cNvSpPr>
          <p:nvPr/>
        </p:nvSpPr>
        <p:spPr bwMode="auto">
          <a:xfrm>
            <a:off x="5986660" y="4535817"/>
            <a:ext cx="436562" cy="261937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06" name="Rectangle 58"/>
          <p:cNvSpPr>
            <a:spLocks noChangeAspect="1" noChangeArrowheads="1"/>
          </p:cNvSpPr>
          <p:nvPr/>
        </p:nvSpPr>
        <p:spPr bwMode="auto">
          <a:xfrm>
            <a:off x="5939035" y="4540579"/>
            <a:ext cx="557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29707" name="Rectangle 11"/>
          <p:cNvSpPr>
            <a:spLocks noChangeAspect="1" noChangeArrowheads="1"/>
          </p:cNvSpPr>
          <p:nvPr/>
        </p:nvSpPr>
        <p:spPr bwMode="auto">
          <a:xfrm>
            <a:off x="6945510" y="4794579"/>
            <a:ext cx="1760537" cy="323850"/>
          </a:xfrm>
          <a:prstGeom prst="rect">
            <a:avLst/>
          </a:prstGeom>
          <a:solidFill>
            <a:srgbClr val="FFE2E5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000" b="0">
              <a:latin typeface="Arial" charset="0"/>
              <a:cs typeface="Arial" charset="0"/>
            </a:endParaRPr>
          </a:p>
        </p:txBody>
      </p:sp>
      <p:sp>
        <p:nvSpPr>
          <p:cNvPr id="29708" name="Rectangle 10"/>
          <p:cNvSpPr>
            <a:spLocks noChangeAspect="1" noChangeArrowheads="1"/>
          </p:cNvSpPr>
          <p:nvPr/>
        </p:nvSpPr>
        <p:spPr bwMode="auto">
          <a:xfrm>
            <a:off x="7129660" y="4794579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Anti T</a:t>
            </a:r>
            <a:r>
              <a:rPr lang="en-US" sz="1400" baseline="-25000">
                <a:latin typeface="Arial" charset="0"/>
                <a:cs typeface="Arial" charset="0"/>
              </a:rPr>
              <a:t>H</a:t>
            </a:r>
            <a:r>
              <a:rPr lang="en-US" sz="1400">
                <a:latin typeface="Arial" charset="0"/>
                <a:cs typeface="Arial" charset="0"/>
              </a:rPr>
              <a:t>1</a:t>
            </a:r>
            <a:r>
              <a:rPr lang="en-US" sz="1400" i="1">
                <a:latin typeface="Arial" charset="0"/>
                <a:cs typeface="Arial" charset="0"/>
              </a:rPr>
              <a:t> Gene </a:t>
            </a:r>
          </a:p>
        </p:txBody>
      </p:sp>
      <p:sp>
        <p:nvSpPr>
          <p:cNvPr id="29709" name="Rectangle 255"/>
          <p:cNvSpPr>
            <a:spLocks noChangeAspect="1" noChangeArrowheads="1"/>
          </p:cNvSpPr>
          <p:nvPr/>
        </p:nvSpPr>
        <p:spPr bwMode="auto">
          <a:xfrm>
            <a:off x="5257997" y="4578679"/>
            <a:ext cx="2190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0" name="Rectangle 58"/>
          <p:cNvSpPr>
            <a:spLocks noChangeAspect="1" noChangeArrowheads="1"/>
          </p:cNvSpPr>
          <p:nvPr/>
        </p:nvSpPr>
        <p:spPr bwMode="auto">
          <a:xfrm>
            <a:off x="5172272" y="4512004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K4</a:t>
            </a:r>
          </a:p>
        </p:txBody>
      </p:sp>
      <p:sp>
        <p:nvSpPr>
          <p:cNvPr id="29711" name="Line 63"/>
          <p:cNvSpPr>
            <a:spLocks noChangeAspect="1" noChangeShapeType="1"/>
          </p:cNvSpPr>
          <p:nvPr/>
        </p:nvSpPr>
        <p:spPr bwMode="auto">
          <a:xfrm>
            <a:off x="5369122" y="4451679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68"/>
          <p:cNvSpPr>
            <a:spLocks noChangeAspect="1" noChangeArrowheads="1"/>
          </p:cNvSpPr>
          <p:nvPr/>
        </p:nvSpPr>
        <p:spPr bwMode="auto">
          <a:xfrm>
            <a:off x="5207197" y="4219904"/>
            <a:ext cx="365125" cy="2428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13" name="Rectangle 58"/>
          <p:cNvSpPr>
            <a:spLocks noChangeAspect="1" noChangeArrowheads="1"/>
          </p:cNvSpPr>
          <p:nvPr/>
        </p:nvSpPr>
        <p:spPr bwMode="auto">
          <a:xfrm>
            <a:off x="5165922" y="4207204"/>
            <a:ext cx="452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Me</a:t>
            </a:r>
            <a:r>
              <a:rPr lang="en-US" sz="1200" baseline="300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714" name="Rectangle 262"/>
          <p:cNvSpPr>
            <a:spLocks noChangeAspect="1" noChangeArrowheads="1"/>
          </p:cNvSpPr>
          <p:nvPr/>
        </p:nvSpPr>
        <p:spPr bwMode="auto">
          <a:xfrm>
            <a:off x="5648522" y="4578679"/>
            <a:ext cx="2190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15" name="Rectangle 58"/>
          <p:cNvSpPr>
            <a:spLocks noChangeAspect="1" noChangeArrowheads="1"/>
          </p:cNvSpPr>
          <p:nvPr/>
        </p:nvSpPr>
        <p:spPr bwMode="auto">
          <a:xfrm>
            <a:off x="5562797" y="4512004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K4</a:t>
            </a:r>
          </a:p>
        </p:txBody>
      </p:sp>
      <p:sp>
        <p:nvSpPr>
          <p:cNvPr id="29716" name="Line 63"/>
          <p:cNvSpPr>
            <a:spLocks noChangeAspect="1" noChangeShapeType="1"/>
          </p:cNvSpPr>
          <p:nvPr/>
        </p:nvSpPr>
        <p:spPr bwMode="auto">
          <a:xfrm>
            <a:off x="5759647" y="4451679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68"/>
          <p:cNvSpPr>
            <a:spLocks noChangeAspect="1" noChangeArrowheads="1"/>
          </p:cNvSpPr>
          <p:nvPr/>
        </p:nvSpPr>
        <p:spPr bwMode="auto">
          <a:xfrm>
            <a:off x="5597722" y="4219904"/>
            <a:ext cx="365125" cy="2428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18" name="Rectangle 58"/>
          <p:cNvSpPr>
            <a:spLocks noChangeAspect="1" noChangeArrowheads="1"/>
          </p:cNvSpPr>
          <p:nvPr/>
        </p:nvSpPr>
        <p:spPr bwMode="auto">
          <a:xfrm>
            <a:off x="5556447" y="4207204"/>
            <a:ext cx="452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Me</a:t>
            </a:r>
            <a:r>
              <a:rPr lang="en-US" sz="1200" baseline="30000">
                <a:latin typeface="Arial" charset="0"/>
                <a:cs typeface="Arial" charset="0"/>
              </a:rPr>
              <a:t>2</a:t>
            </a:r>
          </a:p>
        </p:txBody>
      </p:sp>
      <p:grpSp>
        <p:nvGrpSpPr>
          <p:cNvPr id="29719" name="Group 148"/>
          <p:cNvGrpSpPr>
            <a:grpSpLocks noChangeAspect="1"/>
          </p:cNvGrpSpPr>
          <p:nvPr/>
        </p:nvGrpSpPr>
        <p:grpSpPr bwMode="auto">
          <a:xfrm>
            <a:off x="6935985" y="4665992"/>
            <a:ext cx="500062" cy="122237"/>
            <a:chOff x="2448" y="4076"/>
            <a:chExt cx="336" cy="82"/>
          </a:xfrm>
        </p:grpSpPr>
        <p:sp>
          <p:nvSpPr>
            <p:cNvPr id="2974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0" name="Line 59"/>
          <p:cNvSpPr>
            <a:spLocks noChangeAspect="1" noChangeShapeType="1"/>
          </p:cNvSpPr>
          <p:nvPr/>
        </p:nvSpPr>
        <p:spPr bwMode="auto">
          <a:xfrm>
            <a:off x="1047947" y="4780292"/>
            <a:ext cx="1847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Oval 68"/>
          <p:cNvSpPr>
            <a:spLocks noChangeAspect="1" noChangeArrowheads="1"/>
          </p:cNvSpPr>
          <p:nvPr/>
        </p:nvSpPr>
        <p:spPr bwMode="auto">
          <a:xfrm>
            <a:off x="1500385" y="4610429"/>
            <a:ext cx="301625" cy="3032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22" name="Oval 68"/>
          <p:cNvSpPr>
            <a:spLocks noChangeAspect="1" noChangeArrowheads="1"/>
          </p:cNvSpPr>
          <p:nvPr/>
        </p:nvSpPr>
        <p:spPr bwMode="auto">
          <a:xfrm>
            <a:off x="1119385" y="4615192"/>
            <a:ext cx="301625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23" name="Rectangle 10"/>
          <p:cNvSpPr>
            <a:spLocks noChangeAspect="1" noChangeArrowheads="1"/>
          </p:cNvSpPr>
          <p:nvPr/>
        </p:nvSpPr>
        <p:spPr bwMode="auto">
          <a:xfrm>
            <a:off x="2143322" y="4410404"/>
            <a:ext cx="44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latin typeface="Arial" charset="0"/>
                <a:cs typeface="Arial" charset="0"/>
              </a:rPr>
              <a:t>STAT </a:t>
            </a:r>
          </a:p>
        </p:txBody>
      </p:sp>
      <p:sp>
        <p:nvSpPr>
          <p:cNvPr id="29724" name="AutoShape 57"/>
          <p:cNvSpPr>
            <a:spLocks noChangeAspect="1" noChangeArrowheads="1"/>
          </p:cNvSpPr>
          <p:nvPr/>
        </p:nvSpPr>
        <p:spPr bwMode="auto">
          <a:xfrm>
            <a:off x="2095697" y="4523117"/>
            <a:ext cx="438150" cy="261937"/>
          </a:xfrm>
          <a:prstGeom prst="octagon">
            <a:avLst>
              <a:gd name="adj" fmla="val 29287"/>
            </a:avLst>
          </a:prstGeom>
          <a:solidFill>
            <a:srgbClr val="B9FD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25" name="Rectangle 58"/>
          <p:cNvSpPr>
            <a:spLocks noChangeAspect="1" noChangeArrowheads="1"/>
          </p:cNvSpPr>
          <p:nvPr/>
        </p:nvSpPr>
        <p:spPr bwMode="auto">
          <a:xfrm>
            <a:off x="2035372" y="4502479"/>
            <a:ext cx="557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29726" name="Line 64"/>
          <p:cNvSpPr>
            <a:spLocks noChangeAspect="1" noChangeShapeType="1"/>
          </p:cNvSpPr>
          <p:nvPr/>
        </p:nvSpPr>
        <p:spPr bwMode="auto">
          <a:xfrm>
            <a:off x="2841822" y="4651704"/>
            <a:ext cx="500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63"/>
          <p:cNvSpPr>
            <a:spLocks noChangeAspect="1" noChangeShapeType="1"/>
          </p:cNvSpPr>
          <p:nvPr/>
        </p:nvSpPr>
        <p:spPr bwMode="auto">
          <a:xfrm>
            <a:off x="2859285" y="4646942"/>
            <a:ext cx="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11"/>
          <p:cNvSpPr>
            <a:spLocks noChangeAspect="1" noChangeArrowheads="1"/>
          </p:cNvSpPr>
          <p:nvPr/>
        </p:nvSpPr>
        <p:spPr bwMode="auto">
          <a:xfrm>
            <a:off x="2844997" y="4781879"/>
            <a:ext cx="1762125" cy="32385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000" b="0">
              <a:latin typeface="Arial" charset="0"/>
              <a:cs typeface="Arial" charset="0"/>
            </a:endParaRPr>
          </a:p>
        </p:txBody>
      </p:sp>
      <p:sp>
        <p:nvSpPr>
          <p:cNvPr id="29729" name="Rectangle 10"/>
          <p:cNvSpPr>
            <a:spLocks noChangeAspect="1" noChangeArrowheads="1"/>
          </p:cNvSpPr>
          <p:nvPr/>
        </p:nvSpPr>
        <p:spPr bwMode="auto">
          <a:xfrm>
            <a:off x="3018035" y="4794579"/>
            <a:ext cx="140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Pro T</a:t>
            </a:r>
            <a:r>
              <a:rPr lang="en-US" sz="1400" baseline="-25000">
                <a:latin typeface="Arial" charset="0"/>
                <a:cs typeface="Arial" charset="0"/>
              </a:rPr>
              <a:t>H</a:t>
            </a:r>
            <a:r>
              <a:rPr lang="en-US" sz="1400">
                <a:latin typeface="Arial" charset="0"/>
                <a:cs typeface="Arial" charset="0"/>
              </a:rPr>
              <a:t>1</a:t>
            </a:r>
            <a:r>
              <a:rPr lang="en-US" sz="1400" i="1">
                <a:latin typeface="Arial" charset="0"/>
                <a:cs typeface="Arial" charset="0"/>
              </a:rPr>
              <a:t> Gene </a:t>
            </a:r>
          </a:p>
        </p:txBody>
      </p:sp>
      <p:sp>
        <p:nvSpPr>
          <p:cNvPr id="29730" name="Rectangle 165"/>
          <p:cNvSpPr>
            <a:spLocks noChangeAspect="1" noChangeArrowheads="1"/>
          </p:cNvSpPr>
          <p:nvPr/>
        </p:nvSpPr>
        <p:spPr bwMode="auto">
          <a:xfrm>
            <a:off x="1157485" y="4527879"/>
            <a:ext cx="2190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31" name="Rectangle 58"/>
          <p:cNvSpPr>
            <a:spLocks noChangeAspect="1" noChangeArrowheads="1"/>
          </p:cNvSpPr>
          <p:nvPr/>
        </p:nvSpPr>
        <p:spPr bwMode="auto">
          <a:xfrm>
            <a:off x="1071760" y="4486604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K4</a:t>
            </a:r>
          </a:p>
        </p:txBody>
      </p:sp>
      <p:sp>
        <p:nvSpPr>
          <p:cNvPr id="29732" name="Line 63"/>
          <p:cNvSpPr>
            <a:spLocks noChangeAspect="1" noChangeShapeType="1"/>
          </p:cNvSpPr>
          <p:nvPr/>
        </p:nvSpPr>
        <p:spPr bwMode="auto">
          <a:xfrm>
            <a:off x="1268610" y="4426279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Oval 68"/>
          <p:cNvSpPr>
            <a:spLocks noChangeAspect="1" noChangeArrowheads="1"/>
          </p:cNvSpPr>
          <p:nvPr/>
        </p:nvSpPr>
        <p:spPr bwMode="auto">
          <a:xfrm>
            <a:off x="1106685" y="4194504"/>
            <a:ext cx="365125" cy="2428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34" name="Rectangle 58"/>
          <p:cNvSpPr>
            <a:spLocks noChangeAspect="1" noChangeArrowheads="1"/>
          </p:cNvSpPr>
          <p:nvPr/>
        </p:nvSpPr>
        <p:spPr bwMode="auto">
          <a:xfrm>
            <a:off x="1065410" y="4175454"/>
            <a:ext cx="452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Me</a:t>
            </a:r>
            <a:r>
              <a:rPr lang="en-US" sz="1200" baseline="300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735" name="Rectangle 169"/>
          <p:cNvSpPr>
            <a:spLocks noChangeAspect="1" noChangeArrowheads="1"/>
          </p:cNvSpPr>
          <p:nvPr/>
        </p:nvSpPr>
        <p:spPr bwMode="auto">
          <a:xfrm>
            <a:off x="1548010" y="4527879"/>
            <a:ext cx="2190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736" name="Rectangle 58"/>
          <p:cNvSpPr>
            <a:spLocks noChangeAspect="1" noChangeArrowheads="1"/>
          </p:cNvSpPr>
          <p:nvPr/>
        </p:nvSpPr>
        <p:spPr bwMode="auto">
          <a:xfrm>
            <a:off x="1474985" y="4486604"/>
            <a:ext cx="37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K4</a:t>
            </a:r>
          </a:p>
        </p:txBody>
      </p:sp>
      <p:sp>
        <p:nvSpPr>
          <p:cNvPr id="29737" name="Line 63"/>
          <p:cNvSpPr>
            <a:spLocks noChangeAspect="1" noChangeShapeType="1"/>
          </p:cNvSpPr>
          <p:nvPr/>
        </p:nvSpPr>
        <p:spPr bwMode="auto">
          <a:xfrm>
            <a:off x="1659135" y="4426279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68"/>
          <p:cNvSpPr>
            <a:spLocks noChangeAspect="1" noChangeArrowheads="1"/>
          </p:cNvSpPr>
          <p:nvPr/>
        </p:nvSpPr>
        <p:spPr bwMode="auto">
          <a:xfrm>
            <a:off x="1497210" y="4194504"/>
            <a:ext cx="365125" cy="2428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29739" name="Rectangle 58"/>
          <p:cNvSpPr>
            <a:spLocks noChangeAspect="1" noChangeArrowheads="1"/>
          </p:cNvSpPr>
          <p:nvPr/>
        </p:nvSpPr>
        <p:spPr bwMode="auto">
          <a:xfrm>
            <a:off x="1455935" y="4181804"/>
            <a:ext cx="452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Me</a:t>
            </a:r>
            <a:r>
              <a:rPr lang="en-US" sz="1200" baseline="30000">
                <a:latin typeface="Arial" charset="0"/>
                <a:cs typeface="Arial" charset="0"/>
              </a:rPr>
              <a:t>2</a:t>
            </a:r>
          </a:p>
        </p:txBody>
      </p:sp>
      <p:cxnSp>
        <p:nvCxnSpPr>
          <p:cNvPr id="29740" name="Straight Arrow Connector 174"/>
          <p:cNvCxnSpPr>
            <a:cxnSpLocks noChangeShapeType="1"/>
          </p:cNvCxnSpPr>
          <p:nvPr/>
        </p:nvCxnSpPr>
        <p:spPr bwMode="auto">
          <a:xfrm rot="16200000" flipH="1">
            <a:off x="5416117" y="3594283"/>
            <a:ext cx="66675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1" name="Straight Arrow Connector 176"/>
          <p:cNvCxnSpPr>
            <a:cxnSpLocks noChangeShapeType="1"/>
          </p:cNvCxnSpPr>
          <p:nvPr/>
        </p:nvCxnSpPr>
        <p:spPr bwMode="auto">
          <a:xfrm rot="5400000">
            <a:off x="3511117" y="3594283"/>
            <a:ext cx="66675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2" name="Rectangle 10"/>
          <p:cNvSpPr>
            <a:spLocks noChangeArrowheads="1"/>
          </p:cNvSpPr>
          <p:nvPr/>
        </p:nvSpPr>
        <p:spPr bwMode="auto">
          <a:xfrm>
            <a:off x="3542867" y="3178358"/>
            <a:ext cx="252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Developing T</a:t>
            </a:r>
            <a:r>
              <a:rPr lang="en-US" sz="1400" baseline="-25000">
                <a:latin typeface="Arial" charset="0"/>
                <a:cs typeface="Arial" charset="0"/>
              </a:rPr>
              <a:t>H</a:t>
            </a:r>
            <a:r>
              <a:rPr lang="en-US" sz="1400">
                <a:latin typeface="Arial" charset="0"/>
                <a:cs typeface="Arial" charset="0"/>
              </a:rPr>
              <a:t>1 CD4</a:t>
            </a:r>
            <a:r>
              <a:rPr lang="en-US" sz="1400" baseline="30000">
                <a:latin typeface="Arial" charset="0"/>
                <a:cs typeface="Arial" charset="0"/>
              </a:rPr>
              <a:t>+</a:t>
            </a:r>
            <a:r>
              <a:rPr lang="en-US" sz="1400">
                <a:latin typeface="Arial" charset="0"/>
                <a:cs typeface="Arial" charset="0"/>
              </a:rPr>
              <a:t> T cell </a:t>
            </a:r>
          </a:p>
        </p:txBody>
      </p:sp>
      <p:sp>
        <p:nvSpPr>
          <p:cNvPr id="29743" name="TextBox 20"/>
          <p:cNvSpPr txBox="1">
            <a:spLocks noChangeArrowheads="1"/>
          </p:cNvSpPr>
          <p:nvPr/>
        </p:nvSpPr>
        <p:spPr bwMode="auto">
          <a:xfrm>
            <a:off x="1088592" y="5436933"/>
            <a:ext cx="7675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3366FF"/>
                </a:solidFill>
                <a:latin typeface="Helvetica" charset="0"/>
              </a:rPr>
              <a:t>Oestreich et al. identified two classes of T-bet target genes (</a:t>
            </a:r>
            <a:r>
              <a:rPr lang="en-US" sz="1600" i="1" dirty="0">
                <a:solidFill>
                  <a:srgbClr val="3366FF"/>
                </a:solidFill>
                <a:latin typeface="Helvetica" charset="0"/>
              </a:rPr>
              <a:t>J </a:t>
            </a:r>
            <a:r>
              <a:rPr lang="en-US" sz="1600" i="1" dirty="0" err="1">
                <a:solidFill>
                  <a:srgbClr val="3366FF"/>
                </a:solidFill>
                <a:latin typeface="Helvetica" charset="0"/>
              </a:rPr>
              <a:t>Exp</a:t>
            </a:r>
            <a:r>
              <a:rPr lang="en-US" sz="1600" i="1" dirty="0">
                <a:solidFill>
                  <a:srgbClr val="3366FF"/>
                </a:solidFill>
                <a:latin typeface="Helvetica" charset="0"/>
              </a:rPr>
              <a:t> Med</a:t>
            </a:r>
            <a:r>
              <a:rPr lang="en-US" sz="1600" dirty="0">
                <a:solidFill>
                  <a:srgbClr val="3366FF"/>
                </a:solidFill>
                <a:latin typeface="Helvetica" charset="0"/>
              </a:rPr>
              <a:t>, 2011).</a:t>
            </a:r>
          </a:p>
        </p:txBody>
      </p:sp>
    </p:spTree>
    <p:extLst>
      <p:ext uri="{BB962C8B-B14F-4D97-AF65-F5344CB8AC3E}">
        <p14:creationId xmlns:p14="http://schemas.microsoft.com/office/powerpoint/2010/main" val="17100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 txBox="1">
            <a:spLocks/>
          </p:cNvSpPr>
          <p:nvPr/>
        </p:nvSpPr>
        <p:spPr bwMode="auto">
          <a:xfrm>
            <a:off x="304800" y="-317500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 helper cell differentiation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874520" y="481584"/>
            <a:ext cx="5440680" cy="4242816"/>
            <a:chOff x="1803400" y="381000"/>
            <a:chExt cx="6045200" cy="4714240"/>
          </a:xfrm>
        </p:grpSpPr>
        <p:pic>
          <p:nvPicPr>
            <p:cNvPr id="7987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381000"/>
              <a:ext cx="6045200" cy="471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5" name="TextBox 6"/>
            <p:cNvSpPr txBox="1">
              <a:spLocks noChangeArrowheads="1"/>
            </p:cNvSpPr>
            <p:nvPr/>
          </p:nvSpPr>
          <p:spPr bwMode="auto">
            <a:xfrm>
              <a:off x="2971800" y="1295400"/>
              <a:ext cx="553614" cy="27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solidFill>
                    <a:srgbClr val="FFFF00"/>
                  </a:solidFill>
                  <a:latin typeface="Arial" charset="0"/>
                </a:rPr>
                <a:t>Bcl-6</a:t>
              </a:r>
            </a:p>
          </p:txBody>
        </p:sp>
      </p:grp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545959" y="4847272"/>
            <a:ext cx="61502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If two lineage-defining transcription factors are</a:t>
            </a:r>
          </a:p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simultaneously expressed in the same cell, how is cell</a:t>
            </a:r>
          </a:p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fate determined?</a:t>
            </a:r>
          </a:p>
          <a:p>
            <a:pPr algn="ctr" eaLnBrk="0" hangingPunct="0"/>
            <a:r>
              <a:rPr lang="en-US" b="1" dirty="0">
                <a:solidFill>
                  <a:srgbClr val="3366FF"/>
                </a:solidFill>
                <a:latin typeface="Arial" charset="0"/>
              </a:rPr>
              <a:t> </a:t>
            </a:r>
          </a:p>
          <a:p>
            <a:pPr algn="ctr" eaLnBrk="0" hangingPunct="0"/>
            <a:endParaRPr lang="en-US" b="1" dirty="0">
              <a:solidFill>
                <a:srgbClr val="33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53"/>
          <p:cNvSpPr txBox="1">
            <a:spLocks noChangeArrowheads="1"/>
          </p:cNvSpPr>
          <p:nvPr/>
        </p:nvSpPr>
        <p:spPr bwMode="auto">
          <a:xfrm>
            <a:off x="1476375" y="155575"/>
            <a:ext cx="7743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Arial" charset="0"/>
                <a:cs typeface="Arial" charset="0"/>
              </a:rPr>
              <a:t>T-bet</a:t>
            </a:r>
          </a:p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 (Lineage-defining transcription factor for Th1 cells)</a:t>
            </a:r>
          </a:p>
        </p:txBody>
      </p:sp>
      <p:sp>
        <p:nvSpPr>
          <p:cNvPr id="72706" name="Text Box 24"/>
          <p:cNvSpPr txBox="1">
            <a:spLocks noChangeArrowheads="1"/>
          </p:cNvSpPr>
          <p:nvPr/>
        </p:nvSpPr>
        <p:spPr bwMode="auto">
          <a:xfrm>
            <a:off x="6745279" y="1554163"/>
            <a:ext cx="67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</a:rPr>
              <a:t>T-bet</a:t>
            </a:r>
          </a:p>
        </p:txBody>
      </p:sp>
      <p:sp>
        <p:nvSpPr>
          <p:cNvPr id="72707" name="Text Box 24"/>
          <p:cNvSpPr txBox="1">
            <a:spLocks noChangeArrowheads="1"/>
          </p:cNvSpPr>
          <p:nvPr/>
        </p:nvSpPr>
        <p:spPr bwMode="auto">
          <a:xfrm>
            <a:off x="3814754" y="1143000"/>
            <a:ext cx="127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        T-box</a:t>
            </a:r>
          </a:p>
          <a:p>
            <a:pPr eaLnBrk="1" hangingPunct="1"/>
            <a:r>
              <a:rPr lang="en-US" sz="1200">
                <a:latin typeface="Arial" charset="0"/>
              </a:rPr>
              <a:t>(DNA-binding)</a:t>
            </a:r>
          </a:p>
        </p:txBody>
      </p:sp>
      <p:sp>
        <p:nvSpPr>
          <p:cNvPr id="72708" name="Oval 30"/>
          <p:cNvSpPr>
            <a:spLocks noChangeAspect="1" noChangeArrowheads="1"/>
          </p:cNvSpPr>
          <p:nvPr/>
        </p:nvSpPr>
        <p:spPr bwMode="auto">
          <a:xfrm>
            <a:off x="1828273" y="3236384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2268529" y="3054350"/>
            <a:ext cx="564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T-bet binds to DNA through the T-box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DNA-binding domain</a:t>
            </a:r>
          </a:p>
        </p:txBody>
      </p:sp>
      <p:sp>
        <p:nvSpPr>
          <p:cNvPr id="72710" name="Oval 30"/>
          <p:cNvSpPr>
            <a:spLocks noChangeAspect="1" noChangeArrowheads="1"/>
          </p:cNvSpPr>
          <p:nvPr/>
        </p:nvSpPr>
        <p:spPr bwMode="auto">
          <a:xfrm>
            <a:off x="1828273" y="2163234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72711" name="TextBox 5"/>
          <p:cNvSpPr txBox="1">
            <a:spLocks noChangeArrowheads="1"/>
          </p:cNvSpPr>
          <p:nvPr/>
        </p:nvSpPr>
        <p:spPr bwMode="auto">
          <a:xfrm>
            <a:off x="2268529" y="1981200"/>
            <a:ext cx="668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T-bet is a T-box transcription factor encoded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by the </a:t>
            </a:r>
            <a:r>
              <a:rPr lang="en-US" i="1">
                <a:latin typeface="Arial" charset="0"/>
                <a:cs typeface="Arial" charset="0"/>
              </a:rPr>
              <a:t>Tbx21</a:t>
            </a:r>
            <a:r>
              <a:rPr lang="en-US">
                <a:latin typeface="Arial" charset="0"/>
                <a:cs typeface="Arial" charset="0"/>
              </a:rPr>
              <a:t> gene</a:t>
            </a:r>
          </a:p>
        </p:txBody>
      </p:sp>
      <p:sp>
        <p:nvSpPr>
          <p:cNvPr id="72712" name="Oval 30"/>
          <p:cNvSpPr>
            <a:spLocks noChangeAspect="1" noChangeArrowheads="1"/>
          </p:cNvSpPr>
          <p:nvPr/>
        </p:nvSpPr>
        <p:spPr bwMode="auto">
          <a:xfrm>
            <a:off x="1828273" y="4290484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Box 7"/>
          <p:cNvSpPr txBox="1">
            <a:spLocks noChangeArrowheads="1"/>
          </p:cNvSpPr>
          <p:nvPr/>
        </p:nvSpPr>
        <p:spPr bwMode="auto">
          <a:xfrm>
            <a:off x="2268529" y="4102100"/>
            <a:ext cx="6408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T-bet mediates both chromatin remodeling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activities and direct gene transactivation </a:t>
            </a:r>
          </a:p>
        </p:txBody>
      </p:sp>
      <p:sp>
        <p:nvSpPr>
          <p:cNvPr id="72714" name="Oval 30"/>
          <p:cNvSpPr>
            <a:spLocks noChangeAspect="1" noChangeArrowheads="1"/>
          </p:cNvSpPr>
          <p:nvPr/>
        </p:nvSpPr>
        <p:spPr bwMode="auto">
          <a:xfrm>
            <a:off x="1828273" y="5268384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72715" name="TextBox 7"/>
          <p:cNvSpPr txBox="1">
            <a:spLocks noChangeArrowheads="1"/>
          </p:cNvSpPr>
          <p:nvPr/>
        </p:nvSpPr>
        <p:spPr bwMode="auto">
          <a:xfrm>
            <a:off x="2268529" y="5080000"/>
            <a:ext cx="646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T-bet promotes Th1 development by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activating canonical Th1 genes </a:t>
            </a:r>
            <a:r>
              <a:rPr lang="en-US" i="1">
                <a:latin typeface="Arial" charset="0"/>
                <a:cs typeface="Arial" charset="0"/>
              </a:rPr>
              <a:t>Ifng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 i="1">
                <a:latin typeface="Arial" charset="0"/>
                <a:cs typeface="Arial" charset="0"/>
              </a:rPr>
              <a:t>Cxcr3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72716" name="Group 14"/>
          <p:cNvGrpSpPr>
            <a:grpSpLocks/>
          </p:cNvGrpSpPr>
          <p:nvPr/>
        </p:nvGrpSpPr>
        <p:grpSpPr bwMode="auto">
          <a:xfrm>
            <a:off x="2925754" y="1624013"/>
            <a:ext cx="3817938" cy="244475"/>
            <a:chOff x="3210457" y="2032000"/>
            <a:chExt cx="3047468" cy="177800"/>
          </a:xfrm>
        </p:grpSpPr>
        <p:sp>
          <p:nvSpPr>
            <p:cNvPr id="72717" name="Rectangle 3"/>
            <p:cNvSpPr>
              <a:spLocks noChangeAspect="1" noChangeArrowheads="1"/>
            </p:cNvSpPr>
            <p:nvPr/>
          </p:nvSpPr>
          <p:spPr bwMode="auto">
            <a:xfrm>
              <a:off x="3211513" y="2032000"/>
              <a:ext cx="3046412" cy="177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72718" name="Rectangle 37"/>
            <p:cNvSpPr>
              <a:spLocks noChangeAspect="1" noChangeArrowheads="1"/>
            </p:cNvSpPr>
            <p:nvPr/>
          </p:nvSpPr>
          <p:spPr bwMode="auto">
            <a:xfrm>
              <a:off x="3836988" y="2036763"/>
              <a:ext cx="1119187" cy="168275"/>
            </a:xfrm>
            <a:prstGeom prst="rect">
              <a:avLst/>
            </a:prstGeom>
            <a:solidFill>
              <a:srgbClr val="FFF88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2719" name="Rectangle 37"/>
            <p:cNvSpPr>
              <a:spLocks noChangeAspect="1" noChangeArrowheads="1"/>
            </p:cNvSpPr>
            <p:nvPr/>
          </p:nvSpPr>
          <p:spPr bwMode="auto">
            <a:xfrm>
              <a:off x="3210457" y="2036764"/>
              <a:ext cx="624943" cy="168275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2720" name="Rectangle 37"/>
            <p:cNvSpPr>
              <a:spLocks noChangeAspect="1" noChangeArrowheads="1"/>
            </p:cNvSpPr>
            <p:nvPr/>
          </p:nvSpPr>
          <p:spPr bwMode="auto">
            <a:xfrm>
              <a:off x="5113867" y="2036763"/>
              <a:ext cx="1143000" cy="168275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21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2044683" y="228600"/>
            <a:ext cx="60198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latin typeface="Arial" charset="0"/>
              </a:rPr>
              <a:t>Bcl-6</a:t>
            </a:r>
            <a:r>
              <a:rPr lang="en-US" b="1" dirty="0">
                <a:latin typeface="Arial" charset="0"/>
              </a:rPr>
              <a:t> </a:t>
            </a:r>
          </a:p>
          <a:p>
            <a:pPr algn="ctr" eaLnBrk="0" hangingPunct="0"/>
            <a:r>
              <a:rPr lang="en-US" b="1" dirty="0">
                <a:latin typeface="Arial" charset="0"/>
              </a:rPr>
              <a:t>(Lineage-defining transcription factor for the </a:t>
            </a:r>
            <a:r>
              <a:rPr lang="en-US" b="1" dirty="0" err="1">
                <a:latin typeface="Arial" charset="0"/>
              </a:rPr>
              <a:t>Tfh</a:t>
            </a:r>
            <a:r>
              <a:rPr lang="en-US" b="1" dirty="0">
                <a:latin typeface="Arial" charset="0"/>
              </a:rPr>
              <a:t> cell) </a:t>
            </a:r>
          </a:p>
          <a:p>
            <a:pPr algn="ctr" eaLnBrk="0" hangingPunct="0"/>
            <a:endParaRPr lang="en-US" b="1" dirty="0">
              <a:latin typeface="Arial" charset="0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3243263" y="1787525"/>
            <a:ext cx="32480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243263" y="1787525"/>
            <a:ext cx="790575" cy="18097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5600700" y="1787525"/>
            <a:ext cx="757238" cy="1905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3733" name="Text Box 24"/>
          <p:cNvSpPr txBox="1">
            <a:spLocks noChangeArrowheads="1"/>
          </p:cNvSpPr>
          <p:nvPr/>
        </p:nvSpPr>
        <p:spPr bwMode="auto">
          <a:xfrm>
            <a:off x="6586538" y="1731963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</a:p>
        </p:txBody>
      </p:sp>
      <p:sp>
        <p:nvSpPr>
          <p:cNvPr id="73734" name="Text Box 24"/>
          <p:cNvSpPr txBox="1">
            <a:spLocks noChangeArrowheads="1"/>
          </p:cNvSpPr>
          <p:nvPr/>
        </p:nvSpPr>
        <p:spPr bwMode="auto">
          <a:xfrm>
            <a:off x="3271838" y="1565275"/>
            <a:ext cx="747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BTB/POZ</a:t>
            </a:r>
          </a:p>
        </p:txBody>
      </p:sp>
      <p:sp>
        <p:nvSpPr>
          <p:cNvPr id="73735" name="Text Box 24"/>
          <p:cNvSpPr txBox="1">
            <a:spLocks noChangeArrowheads="1"/>
          </p:cNvSpPr>
          <p:nvPr/>
        </p:nvSpPr>
        <p:spPr bwMode="auto">
          <a:xfrm>
            <a:off x="5872163" y="1560513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ZF</a:t>
            </a:r>
          </a:p>
        </p:txBody>
      </p:sp>
      <p:sp>
        <p:nvSpPr>
          <p:cNvPr id="73736" name="Text Box 24"/>
          <p:cNvSpPr txBox="1">
            <a:spLocks noChangeArrowheads="1"/>
          </p:cNvSpPr>
          <p:nvPr/>
        </p:nvSpPr>
        <p:spPr bwMode="auto">
          <a:xfrm>
            <a:off x="3109913" y="1571625"/>
            <a:ext cx="25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</a:t>
            </a:r>
          </a:p>
        </p:txBody>
      </p:sp>
      <p:sp>
        <p:nvSpPr>
          <p:cNvPr id="73737" name="Text Box 24"/>
          <p:cNvSpPr txBox="1">
            <a:spLocks noChangeArrowheads="1"/>
          </p:cNvSpPr>
          <p:nvPr/>
        </p:nvSpPr>
        <p:spPr bwMode="auto">
          <a:xfrm>
            <a:off x="6343650" y="1584325"/>
            <a:ext cx="398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706</a:t>
            </a:r>
          </a:p>
        </p:txBody>
      </p:sp>
      <p:sp>
        <p:nvSpPr>
          <p:cNvPr id="73738" name="Text Box 24"/>
          <p:cNvSpPr txBox="1">
            <a:spLocks noChangeArrowheads="1"/>
          </p:cNvSpPr>
          <p:nvPr/>
        </p:nvSpPr>
        <p:spPr bwMode="auto">
          <a:xfrm>
            <a:off x="3871913" y="1927225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130</a:t>
            </a:r>
          </a:p>
        </p:txBody>
      </p:sp>
      <p:sp>
        <p:nvSpPr>
          <p:cNvPr id="73739" name="Text Box 24"/>
          <p:cNvSpPr txBox="1">
            <a:spLocks noChangeArrowheads="1"/>
          </p:cNvSpPr>
          <p:nvPr/>
        </p:nvSpPr>
        <p:spPr bwMode="auto">
          <a:xfrm>
            <a:off x="5335588" y="192246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520</a:t>
            </a:r>
          </a:p>
        </p:txBody>
      </p:sp>
      <p:sp>
        <p:nvSpPr>
          <p:cNvPr id="73740" name="Text Box 24"/>
          <p:cNvSpPr txBox="1">
            <a:spLocks noChangeArrowheads="1"/>
          </p:cNvSpPr>
          <p:nvPr/>
        </p:nvSpPr>
        <p:spPr bwMode="auto">
          <a:xfrm>
            <a:off x="6230938" y="192246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681</a:t>
            </a: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4614863" y="1792288"/>
            <a:ext cx="509587" cy="180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solidFill>
                <a:schemeClr val="bg1"/>
              </a:solidFill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3742" name="Text Box 24"/>
          <p:cNvSpPr txBox="1">
            <a:spLocks noChangeArrowheads="1"/>
          </p:cNvSpPr>
          <p:nvPr/>
        </p:nvSpPr>
        <p:spPr bwMode="auto">
          <a:xfrm>
            <a:off x="4613275" y="1560513"/>
            <a:ext cx="547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PEST</a:t>
            </a:r>
          </a:p>
        </p:txBody>
      </p:sp>
      <p:sp>
        <p:nvSpPr>
          <p:cNvPr id="62" name="Oval 192"/>
          <p:cNvSpPr>
            <a:spLocks noChangeArrowheads="1"/>
          </p:cNvSpPr>
          <p:nvPr/>
        </p:nvSpPr>
        <p:spPr bwMode="auto">
          <a:xfrm>
            <a:off x="5610225" y="1792288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3" name="Oval 192"/>
          <p:cNvSpPr>
            <a:spLocks noChangeArrowheads="1"/>
          </p:cNvSpPr>
          <p:nvPr/>
        </p:nvSpPr>
        <p:spPr bwMode="auto">
          <a:xfrm>
            <a:off x="5734050" y="179705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4" name="Oval 192"/>
          <p:cNvSpPr>
            <a:spLocks noChangeArrowheads="1"/>
          </p:cNvSpPr>
          <p:nvPr/>
        </p:nvSpPr>
        <p:spPr bwMode="auto">
          <a:xfrm>
            <a:off x="5862638" y="179705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5" name="Oval 192"/>
          <p:cNvSpPr>
            <a:spLocks noChangeArrowheads="1"/>
          </p:cNvSpPr>
          <p:nvPr/>
        </p:nvSpPr>
        <p:spPr bwMode="auto">
          <a:xfrm>
            <a:off x="5991225" y="1801813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6" name="Oval 192"/>
          <p:cNvSpPr>
            <a:spLocks noChangeArrowheads="1"/>
          </p:cNvSpPr>
          <p:nvPr/>
        </p:nvSpPr>
        <p:spPr bwMode="auto">
          <a:xfrm>
            <a:off x="6115050" y="179705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7" name="Oval 192"/>
          <p:cNvSpPr>
            <a:spLocks noChangeArrowheads="1"/>
          </p:cNvSpPr>
          <p:nvPr/>
        </p:nvSpPr>
        <p:spPr bwMode="auto">
          <a:xfrm>
            <a:off x="6238875" y="179705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3749" name="Text Box 24"/>
          <p:cNvSpPr txBox="1">
            <a:spLocks noChangeArrowheads="1"/>
          </p:cNvSpPr>
          <p:nvPr/>
        </p:nvSpPr>
        <p:spPr bwMode="auto">
          <a:xfrm>
            <a:off x="1295400" y="2554287"/>
            <a:ext cx="78168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Bcl</a:t>
            </a:r>
            <a:r>
              <a:rPr lang="en-US" sz="1800" dirty="0">
                <a:latin typeface="Arial" charset="0"/>
              </a:rPr>
              <a:t>-6 is a potent transcriptional repressor necessary for establishing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 the </a:t>
            </a:r>
            <a:r>
              <a:rPr lang="en-US" sz="1800" dirty="0" err="1">
                <a:latin typeface="Arial" charset="0"/>
              </a:rPr>
              <a:t>Tfh</a:t>
            </a:r>
            <a:r>
              <a:rPr lang="en-US" sz="1800" dirty="0">
                <a:latin typeface="Arial" charset="0"/>
              </a:rPr>
              <a:t> cell phenotype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-terminal BTB/POZ required for dimerization and interactions with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 transcriptional co-repressors (N-</a:t>
            </a:r>
            <a:r>
              <a:rPr lang="en-US" sz="1800" dirty="0" err="1">
                <a:latin typeface="Arial" charset="0"/>
              </a:rPr>
              <a:t>CoR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BCoR</a:t>
            </a:r>
            <a:r>
              <a:rPr lang="en-US" sz="1800" dirty="0">
                <a:latin typeface="Arial" charset="0"/>
              </a:rPr>
              <a:t>, SMRT etc.)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C</a:t>
            </a:r>
            <a:r>
              <a:rPr lang="en-US" sz="1800" dirty="0">
                <a:latin typeface="Arial" charset="0"/>
              </a:rPr>
              <a:t>-terminal zinc finger domain necessary for some protein-protein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 interactions as well as for the DNA binding capabilities of Bcl-6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23" name="Oval 30"/>
          <p:cNvSpPr>
            <a:spLocks noChangeAspect="1" noChangeArrowheads="1"/>
          </p:cNvSpPr>
          <p:nvPr/>
        </p:nvSpPr>
        <p:spPr bwMode="auto">
          <a:xfrm>
            <a:off x="944562" y="3778104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24" name="Oval 30"/>
          <p:cNvSpPr>
            <a:spLocks noChangeAspect="1" noChangeArrowheads="1"/>
          </p:cNvSpPr>
          <p:nvPr/>
        </p:nvSpPr>
        <p:spPr bwMode="auto">
          <a:xfrm>
            <a:off x="944562" y="2674937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25" name="Oval 30"/>
          <p:cNvSpPr>
            <a:spLocks noChangeAspect="1" noChangeArrowheads="1"/>
          </p:cNvSpPr>
          <p:nvPr/>
        </p:nvSpPr>
        <p:spPr bwMode="auto">
          <a:xfrm>
            <a:off x="944562" y="4861740"/>
            <a:ext cx="427038" cy="15081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ChangeArrowheads="1"/>
          </p:cNvSpPr>
          <p:nvPr/>
        </p:nvSpPr>
        <p:spPr bwMode="auto">
          <a:xfrm>
            <a:off x="1365634" y="152400"/>
            <a:ext cx="729869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atin typeface="Arial" charset="0"/>
              </a:rPr>
              <a:t>The C-terminal zinc finger domain is required for </a:t>
            </a:r>
          </a:p>
          <a:p>
            <a:pPr algn="ctr" eaLnBrk="0" hangingPunct="0"/>
            <a:r>
              <a:rPr lang="en-US" sz="2400" b="1" dirty="0">
                <a:latin typeface="Arial" charset="0"/>
              </a:rPr>
              <a:t>the interaction with T-bet</a:t>
            </a:r>
          </a:p>
          <a:p>
            <a:pPr algn="ctr" eaLnBrk="0" hangingPunct="0"/>
            <a:endParaRPr lang="en-US" sz="2400" b="1" dirty="0">
              <a:latin typeface="Arial" charset="0"/>
            </a:endParaRPr>
          </a:p>
        </p:txBody>
      </p:sp>
      <p:sp>
        <p:nvSpPr>
          <p:cNvPr id="75778" name="Text Box 24"/>
          <p:cNvSpPr txBox="1">
            <a:spLocks noChangeArrowheads="1"/>
          </p:cNvSpPr>
          <p:nvPr/>
        </p:nvSpPr>
        <p:spPr bwMode="auto">
          <a:xfrm>
            <a:off x="4122738" y="283153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Co-IP</a:t>
            </a:r>
          </a:p>
        </p:txBody>
      </p:sp>
      <p:sp>
        <p:nvSpPr>
          <p:cNvPr id="75779" name="Text Box 23"/>
          <p:cNvSpPr txBox="1">
            <a:spLocks noChangeArrowheads="1"/>
          </p:cNvSpPr>
          <p:nvPr/>
        </p:nvSpPr>
        <p:spPr bwMode="auto">
          <a:xfrm rot="-5400000">
            <a:off x="2435225" y="4033273"/>
            <a:ext cx="587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</a:p>
        </p:txBody>
      </p:sp>
      <p:sp>
        <p:nvSpPr>
          <p:cNvPr id="75780" name="Text Box 24"/>
          <p:cNvSpPr txBox="1">
            <a:spLocks noChangeArrowheads="1"/>
          </p:cNvSpPr>
          <p:nvPr/>
        </p:nvSpPr>
        <p:spPr bwMode="auto">
          <a:xfrm>
            <a:off x="2579688" y="5462022"/>
            <a:ext cx="309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1</a:t>
            </a:r>
          </a:p>
        </p:txBody>
      </p:sp>
      <p:sp>
        <p:nvSpPr>
          <p:cNvPr id="75781" name="Text Box 24"/>
          <p:cNvSpPr txBox="1">
            <a:spLocks noChangeArrowheads="1"/>
          </p:cNvSpPr>
          <p:nvPr/>
        </p:nvSpPr>
        <p:spPr bwMode="auto">
          <a:xfrm>
            <a:off x="3076575" y="5465197"/>
            <a:ext cx="309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2</a:t>
            </a:r>
          </a:p>
        </p:txBody>
      </p:sp>
      <p:sp>
        <p:nvSpPr>
          <p:cNvPr id="75782" name="Text Box 24"/>
          <p:cNvSpPr txBox="1">
            <a:spLocks noChangeArrowheads="1"/>
          </p:cNvSpPr>
          <p:nvPr/>
        </p:nvSpPr>
        <p:spPr bwMode="auto">
          <a:xfrm>
            <a:off x="3557588" y="5465197"/>
            <a:ext cx="311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3</a:t>
            </a:r>
          </a:p>
        </p:txBody>
      </p:sp>
      <p:sp>
        <p:nvSpPr>
          <p:cNvPr id="75783" name="Text Box 24"/>
          <p:cNvSpPr txBox="1">
            <a:spLocks noChangeArrowheads="1"/>
          </p:cNvSpPr>
          <p:nvPr/>
        </p:nvSpPr>
        <p:spPr bwMode="auto">
          <a:xfrm>
            <a:off x="4044950" y="5465197"/>
            <a:ext cx="311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4</a:t>
            </a:r>
          </a:p>
        </p:txBody>
      </p:sp>
      <p:sp>
        <p:nvSpPr>
          <p:cNvPr id="75784" name="Right Bracket 37"/>
          <p:cNvSpPr>
            <a:spLocks/>
          </p:cNvSpPr>
          <p:nvPr/>
        </p:nvSpPr>
        <p:spPr bwMode="auto">
          <a:xfrm rot="-5400000">
            <a:off x="3328194" y="2598966"/>
            <a:ext cx="187325" cy="1801813"/>
          </a:xfrm>
          <a:prstGeom prst="rightBracket">
            <a:avLst>
              <a:gd name="adj" fmla="val 83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Text Box 24"/>
          <p:cNvSpPr txBox="1">
            <a:spLocks noChangeArrowheads="1"/>
          </p:cNvSpPr>
          <p:nvPr/>
        </p:nvSpPr>
        <p:spPr bwMode="auto">
          <a:xfrm>
            <a:off x="3171825" y="3117285"/>
            <a:ext cx="6445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Input</a:t>
            </a:r>
          </a:p>
        </p:txBody>
      </p:sp>
      <p:sp>
        <p:nvSpPr>
          <p:cNvPr id="75786" name="Text Box 24"/>
          <p:cNvSpPr txBox="1">
            <a:spLocks noChangeArrowheads="1"/>
          </p:cNvSpPr>
          <p:nvPr/>
        </p:nvSpPr>
        <p:spPr bwMode="auto">
          <a:xfrm>
            <a:off x="4989513" y="3126810"/>
            <a:ext cx="911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IP: T-bet</a:t>
            </a:r>
          </a:p>
        </p:txBody>
      </p:sp>
      <p:sp>
        <p:nvSpPr>
          <p:cNvPr id="75787" name="Text Box 24"/>
          <p:cNvSpPr txBox="1">
            <a:spLocks noChangeArrowheads="1"/>
          </p:cNvSpPr>
          <p:nvPr/>
        </p:nvSpPr>
        <p:spPr bwMode="auto">
          <a:xfrm>
            <a:off x="6459538" y="4142810"/>
            <a:ext cx="5508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Symbol" charset="0"/>
                <a:cs typeface="Symbol" charset="0"/>
              </a:rPr>
              <a:t>a</a:t>
            </a:r>
            <a:r>
              <a:rPr lang="en-US" sz="1200">
                <a:latin typeface="Arial" charset="0"/>
              </a:rPr>
              <a:t>V5</a:t>
            </a:r>
          </a:p>
        </p:txBody>
      </p:sp>
      <p:sp>
        <p:nvSpPr>
          <p:cNvPr id="75788" name="Text Box 24"/>
          <p:cNvSpPr txBox="1">
            <a:spLocks noChangeArrowheads="1"/>
          </p:cNvSpPr>
          <p:nvPr/>
        </p:nvSpPr>
        <p:spPr bwMode="auto">
          <a:xfrm>
            <a:off x="6526213" y="3950722"/>
            <a:ext cx="4492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IB:</a:t>
            </a:r>
          </a:p>
        </p:txBody>
      </p:sp>
      <p:sp>
        <p:nvSpPr>
          <p:cNvPr id="75789" name="Text Box 24"/>
          <p:cNvSpPr txBox="1">
            <a:spLocks noChangeArrowheads="1"/>
          </p:cNvSpPr>
          <p:nvPr/>
        </p:nvSpPr>
        <p:spPr bwMode="auto">
          <a:xfrm>
            <a:off x="4522788" y="5462022"/>
            <a:ext cx="309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5</a:t>
            </a:r>
          </a:p>
        </p:txBody>
      </p:sp>
      <p:sp>
        <p:nvSpPr>
          <p:cNvPr id="75790" name="Text Box 24"/>
          <p:cNvSpPr txBox="1">
            <a:spLocks noChangeArrowheads="1"/>
          </p:cNvSpPr>
          <p:nvPr/>
        </p:nvSpPr>
        <p:spPr bwMode="auto">
          <a:xfrm>
            <a:off x="5048250" y="5465197"/>
            <a:ext cx="3238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6</a:t>
            </a:r>
          </a:p>
        </p:txBody>
      </p:sp>
      <p:sp>
        <p:nvSpPr>
          <p:cNvPr id="75791" name="Text Box 24"/>
          <p:cNvSpPr txBox="1">
            <a:spLocks noChangeArrowheads="1"/>
          </p:cNvSpPr>
          <p:nvPr/>
        </p:nvSpPr>
        <p:spPr bwMode="auto">
          <a:xfrm>
            <a:off x="5545138" y="5465197"/>
            <a:ext cx="309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7</a:t>
            </a:r>
          </a:p>
        </p:txBody>
      </p:sp>
      <p:sp>
        <p:nvSpPr>
          <p:cNvPr id="75792" name="Text Box 24"/>
          <p:cNvSpPr txBox="1">
            <a:spLocks noChangeArrowheads="1"/>
          </p:cNvSpPr>
          <p:nvPr/>
        </p:nvSpPr>
        <p:spPr bwMode="auto">
          <a:xfrm>
            <a:off x="6046788" y="5465197"/>
            <a:ext cx="309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8</a:t>
            </a:r>
          </a:p>
        </p:txBody>
      </p:sp>
      <p:sp>
        <p:nvSpPr>
          <p:cNvPr id="75793" name="Text Box 23"/>
          <p:cNvSpPr txBox="1">
            <a:spLocks noChangeArrowheads="1"/>
          </p:cNvSpPr>
          <p:nvPr/>
        </p:nvSpPr>
        <p:spPr bwMode="auto">
          <a:xfrm rot="-5400000">
            <a:off x="2587625" y="3706247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</a:rPr>
              <a:t>BTB</a:t>
            </a:r>
          </a:p>
        </p:txBody>
      </p:sp>
      <p:sp>
        <p:nvSpPr>
          <p:cNvPr id="75794" name="Text Box 23"/>
          <p:cNvSpPr txBox="1">
            <a:spLocks noChangeArrowheads="1"/>
          </p:cNvSpPr>
          <p:nvPr/>
        </p:nvSpPr>
        <p:spPr bwMode="auto">
          <a:xfrm rot="-5400000">
            <a:off x="3136106" y="3780066"/>
            <a:ext cx="89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</a:rPr>
              <a:t>ZF</a:t>
            </a:r>
          </a:p>
        </p:txBody>
      </p:sp>
      <p:sp>
        <p:nvSpPr>
          <p:cNvPr id="75795" name="Text Box 23"/>
          <p:cNvSpPr txBox="1">
            <a:spLocks noChangeArrowheads="1"/>
          </p:cNvSpPr>
          <p:nvPr/>
        </p:nvSpPr>
        <p:spPr bwMode="auto">
          <a:xfrm rot="-5400000">
            <a:off x="3525838" y="3691959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B/</a:t>
            </a:r>
            <a:r>
              <a:rPr lang="en-US" sz="1400">
                <a:latin typeface="Arial" charset="0"/>
              </a:rPr>
              <a:t>ZF</a:t>
            </a:r>
          </a:p>
        </p:txBody>
      </p:sp>
      <p:sp>
        <p:nvSpPr>
          <p:cNvPr id="75796" name="Text Box 23"/>
          <p:cNvSpPr txBox="1">
            <a:spLocks noChangeArrowheads="1"/>
          </p:cNvSpPr>
          <p:nvPr/>
        </p:nvSpPr>
        <p:spPr bwMode="auto">
          <a:xfrm rot="-5400000">
            <a:off x="4378325" y="4033273"/>
            <a:ext cx="587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 rot="-5400000">
            <a:off x="4531519" y="3705453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</a:rPr>
              <a:t>BTB</a:t>
            </a:r>
          </a:p>
        </p:txBody>
      </p:sp>
      <p:sp>
        <p:nvSpPr>
          <p:cNvPr id="75798" name="Text Box 23"/>
          <p:cNvSpPr txBox="1">
            <a:spLocks noChangeArrowheads="1"/>
          </p:cNvSpPr>
          <p:nvPr/>
        </p:nvSpPr>
        <p:spPr bwMode="auto">
          <a:xfrm rot="-5400000">
            <a:off x="5103813" y="3779272"/>
            <a:ext cx="89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</a:rPr>
              <a:t>ZF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 rot="-5400000">
            <a:off x="5535613" y="3691959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400">
              <a:latin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Symbol" charset="0"/>
              </a:rPr>
              <a:t>Bcl6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B/</a:t>
            </a:r>
            <a:r>
              <a:rPr lang="en-US" sz="1400">
                <a:latin typeface="Arial" charset="0"/>
              </a:rPr>
              <a:t>ZF</a:t>
            </a:r>
          </a:p>
        </p:txBody>
      </p:sp>
      <p:sp>
        <p:nvSpPr>
          <p:cNvPr id="75800" name="Right Bracket 37"/>
          <p:cNvSpPr>
            <a:spLocks/>
          </p:cNvSpPr>
          <p:nvPr/>
        </p:nvSpPr>
        <p:spPr bwMode="auto">
          <a:xfrm rot="-5400000">
            <a:off x="5366544" y="2598966"/>
            <a:ext cx="187325" cy="1801813"/>
          </a:xfrm>
          <a:prstGeom prst="rightBracket">
            <a:avLst>
              <a:gd name="adj" fmla="val 83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01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31735"/>
            <a:ext cx="40576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2" name="Rectangle 15"/>
          <p:cNvSpPr>
            <a:spLocks noChangeArrowheads="1"/>
          </p:cNvSpPr>
          <p:nvPr/>
        </p:nvSpPr>
        <p:spPr bwMode="auto">
          <a:xfrm>
            <a:off x="3556000" y="1717110"/>
            <a:ext cx="24479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03" name="Rectangle 5"/>
          <p:cNvSpPr>
            <a:spLocks noChangeArrowheads="1"/>
          </p:cNvSpPr>
          <p:nvPr/>
        </p:nvSpPr>
        <p:spPr bwMode="auto">
          <a:xfrm>
            <a:off x="5132388" y="1717110"/>
            <a:ext cx="752475" cy="1905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04" name="Rectangle 3"/>
          <p:cNvSpPr>
            <a:spLocks noChangeArrowheads="1"/>
          </p:cNvSpPr>
          <p:nvPr/>
        </p:nvSpPr>
        <p:spPr bwMode="auto">
          <a:xfrm>
            <a:off x="2760663" y="1274197"/>
            <a:ext cx="32480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05" name="Rectangle 4"/>
          <p:cNvSpPr>
            <a:spLocks noChangeArrowheads="1"/>
          </p:cNvSpPr>
          <p:nvPr/>
        </p:nvSpPr>
        <p:spPr bwMode="auto">
          <a:xfrm>
            <a:off x="2760663" y="1274197"/>
            <a:ext cx="790575" cy="18097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06" name="Rectangle 5"/>
          <p:cNvSpPr>
            <a:spLocks noChangeArrowheads="1"/>
          </p:cNvSpPr>
          <p:nvPr/>
        </p:nvSpPr>
        <p:spPr bwMode="auto">
          <a:xfrm>
            <a:off x="5118100" y="1274197"/>
            <a:ext cx="757238" cy="1905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07" name="Text Box 24"/>
          <p:cNvSpPr txBox="1">
            <a:spLocks noChangeArrowheads="1"/>
          </p:cNvSpPr>
          <p:nvPr/>
        </p:nvSpPr>
        <p:spPr bwMode="auto">
          <a:xfrm>
            <a:off x="6103938" y="1231335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</a:p>
        </p:txBody>
      </p:sp>
      <p:sp>
        <p:nvSpPr>
          <p:cNvPr id="75808" name="Text Box 24"/>
          <p:cNvSpPr txBox="1">
            <a:spLocks noChangeArrowheads="1"/>
          </p:cNvSpPr>
          <p:nvPr/>
        </p:nvSpPr>
        <p:spPr bwMode="auto">
          <a:xfrm>
            <a:off x="2789238" y="1051947"/>
            <a:ext cx="747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BTB/POZ</a:t>
            </a:r>
          </a:p>
        </p:txBody>
      </p:sp>
      <p:sp>
        <p:nvSpPr>
          <p:cNvPr id="75809" name="Text Box 24"/>
          <p:cNvSpPr txBox="1">
            <a:spLocks noChangeArrowheads="1"/>
          </p:cNvSpPr>
          <p:nvPr/>
        </p:nvSpPr>
        <p:spPr bwMode="auto">
          <a:xfrm>
            <a:off x="5389563" y="1047185"/>
            <a:ext cx="425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ZF</a:t>
            </a:r>
          </a:p>
        </p:txBody>
      </p:sp>
      <p:sp>
        <p:nvSpPr>
          <p:cNvPr id="75810" name="Text Box 24"/>
          <p:cNvSpPr txBox="1">
            <a:spLocks noChangeArrowheads="1"/>
          </p:cNvSpPr>
          <p:nvPr/>
        </p:nvSpPr>
        <p:spPr bwMode="auto">
          <a:xfrm>
            <a:off x="2627313" y="1058297"/>
            <a:ext cx="25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</a:t>
            </a:r>
          </a:p>
        </p:txBody>
      </p:sp>
      <p:sp>
        <p:nvSpPr>
          <p:cNvPr id="75811" name="Text Box 24"/>
          <p:cNvSpPr txBox="1">
            <a:spLocks noChangeArrowheads="1"/>
          </p:cNvSpPr>
          <p:nvPr/>
        </p:nvSpPr>
        <p:spPr bwMode="auto">
          <a:xfrm>
            <a:off x="5861050" y="1070997"/>
            <a:ext cx="398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706</a:t>
            </a:r>
          </a:p>
        </p:txBody>
      </p:sp>
      <p:sp>
        <p:nvSpPr>
          <p:cNvPr id="75812" name="Text Box 24"/>
          <p:cNvSpPr txBox="1">
            <a:spLocks noChangeArrowheads="1"/>
          </p:cNvSpPr>
          <p:nvPr/>
        </p:nvSpPr>
        <p:spPr bwMode="auto">
          <a:xfrm>
            <a:off x="3389313" y="1413897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130</a:t>
            </a:r>
          </a:p>
        </p:txBody>
      </p:sp>
      <p:sp>
        <p:nvSpPr>
          <p:cNvPr id="75813" name="Text Box 24"/>
          <p:cNvSpPr txBox="1">
            <a:spLocks noChangeArrowheads="1"/>
          </p:cNvSpPr>
          <p:nvPr/>
        </p:nvSpPr>
        <p:spPr bwMode="auto">
          <a:xfrm>
            <a:off x="4852988" y="1409135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520</a:t>
            </a:r>
          </a:p>
        </p:txBody>
      </p:sp>
      <p:sp>
        <p:nvSpPr>
          <p:cNvPr id="75814" name="Text Box 24"/>
          <p:cNvSpPr txBox="1">
            <a:spLocks noChangeArrowheads="1"/>
          </p:cNvSpPr>
          <p:nvPr/>
        </p:nvSpPr>
        <p:spPr bwMode="auto">
          <a:xfrm>
            <a:off x="5748338" y="1409135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681</a:t>
            </a:r>
          </a:p>
        </p:txBody>
      </p:sp>
      <p:sp>
        <p:nvSpPr>
          <p:cNvPr id="75815" name="Text Box 24"/>
          <p:cNvSpPr txBox="1">
            <a:spLocks noChangeArrowheads="1"/>
          </p:cNvSpPr>
          <p:nvPr/>
        </p:nvSpPr>
        <p:spPr bwMode="auto">
          <a:xfrm>
            <a:off x="6099175" y="1659960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  <a:r>
              <a:rPr lang="en-US" sz="1400">
                <a:latin typeface="Symbol" charset="0"/>
              </a:rPr>
              <a:t>D</a:t>
            </a:r>
            <a:r>
              <a:rPr lang="en-US" sz="1400">
                <a:latin typeface="Arial" charset="0"/>
              </a:rPr>
              <a:t>BTB</a:t>
            </a:r>
          </a:p>
        </p:txBody>
      </p:sp>
      <p:sp>
        <p:nvSpPr>
          <p:cNvPr id="75816" name="Rectangle 21"/>
          <p:cNvSpPr>
            <a:spLocks noChangeArrowheads="1"/>
          </p:cNvSpPr>
          <p:nvPr/>
        </p:nvSpPr>
        <p:spPr bwMode="auto">
          <a:xfrm>
            <a:off x="2746375" y="2012385"/>
            <a:ext cx="2262188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17" name="Rectangle 22"/>
          <p:cNvSpPr>
            <a:spLocks noChangeArrowheads="1"/>
          </p:cNvSpPr>
          <p:nvPr/>
        </p:nvSpPr>
        <p:spPr bwMode="auto">
          <a:xfrm>
            <a:off x="2746375" y="2012385"/>
            <a:ext cx="790575" cy="18097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18" name="Rectangle 27"/>
          <p:cNvSpPr>
            <a:spLocks noChangeArrowheads="1"/>
          </p:cNvSpPr>
          <p:nvPr/>
        </p:nvSpPr>
        <p:spPr bwMode="auto">
          <a:xfrm>
            <a:off x="3541713" y="2314010"/>
            <a:ext cx="14573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5819" name="Text Box 24"/>
          <p:cNvSpPr txBox="1">
            <a:spLocks noChangeArrowheads="1"/>
          </p:cNvSpPr>
          <p:nvPr/>
        </p:nvSpPr>
        <p:spPr bwMode="auto">
          <a:xfrm>
            <a:off x="6103938" y="1971110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  <a:r>
              <a:rPr lang="en-US" sz="1400">
                <a:latin typeface="Symbol" charset="0"/>
              </a:rPr>
              <a:t>D</a:t>
            </a:r>
            <a:r>
              <a:rPr lang="en-US" sz="1400">
                <a:latin typeface="Arial" charset="0"/>
              </a:rPr>
              <a:t>ZF</a:t>
            </a:r>
          </a:p>
        </p:txBody>
      </p:sp>
      <p:sp>
        <p:nvSpPr>
          <p:cNvPr id="75820" name="Text Box 24"/>
          <p:cNvSpPr txBox="1">
            <a:spLocks noChangeArrowheads="1"/>
          </p:cNvSpPr>
          <p:nvPr/>
        </p:nvSpPr>
        <p:spPr bwMode="auto">
          <a:xfrm>
            <a:off x="6103938" y="2275910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Bcl6</a:t>
            </a:r>
            <a:r>
              <a:rPr lang="en-US" sz="1400">
                <a:latin typeface="Symbol" charset="0"/>
              </a:rPr>
              <a:t>D</a:t>
            </a:r>
            <a:r>
              <a:rPr lang="en-US" sz="1400">
                <a:latin typeface="Arial" charset="0"/>
              </a:rPr>
              <a:t>B/ZF</a:t>
            </a: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4132263" y="1278960"/>
            <a:ext cx="509587" cy="180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solidFill>
                <a:schemeClr val="bg1"/>
              </a:solidFill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22" name="Text Box 24"/>
          <p:cNvSpPr txBox="1">
            <a:spLocks noChangeArrowheads="1"/>
          </p:cNvSpPr>
          <p:nvPr/>
        </p:nvSpPr>
        <p:spPr bwMode="auto">
          <a:xfrm>
            <a:off x="4130675" y="1047185"/>
            <a:ext cx="547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PEST</a:t>
            </a:r>
          </a:p>
        </p:txBody>
      </p:sp>
      <p:sp>
        <p:nvSpPr>
          <p:cNvPr id="62" name="Oval 192"/>
          <p:cNvSpPr>
            <a:spLocks noChangeArrowheads="1"/>
          </p:cNvSpPr>
          <p:nvPr/>
        </p:nvSpPr>
        <p:spPr bwMode="auto">
          <a:xfrm>
            <a:off x="5127625" y="127896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3" name="Oval 192"/>
          <p:cNvSpPr>
            <a:spLocks noChangeArrowheads="1"/>
          </p:cNvSpPr>
          <p:nvPr/>
        </p:nvSpPr>
        <p:spPr bwMode="auto">
          <a:xfrm>
            <a:off x="5251450" y="1283722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4" name="Oval 192"/>
          <p:cNvSpPr>
            <a:spLocks noChangeArrowheads="1"/>
          </p:cNvSpPr>
          <p:nvPr/>
        </p:nvSpPr>
        <p:spPr bwMode="auto">
          <a:xfrm>
            <a:off x="5380038" y="1283722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5" name="Oval 192"/>
          <p:cNvSpPr>
            <a:spLocks noChangeArrowheads="1"/>
          </p:cNvSpPr>
          <p:nvPr/>
        </p:nvSpPr>
        <p:spPr bwMode="auto">
          <a:xfrm>
            <a:off x="5508625" y="128848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6" name="Oval 192"/>
          <p:cNvSpPr>
            <a:spLocks noChangeArrowheads="1"/>
          </p:cNvSpPr>
          <p:nvPr/>
        </p:nvSpPr>
        <p:spPr bwMode="auto">
          <a:xfrm>
            <a:off x="5632450" y="1283722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7" name="Oval 192"/>
          <p:cNvSpPr>
            <a:spLocks noChangeArrowheads="1"/>
          </p:cNvSpPr>
          <p:nvPr/>
        </p:nvSpPr>
        <p:spPr bwMode="auto">
          <a:xfrm>
            <a:off x="5756275" y="1283722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8" name="Oval 192"/>
          <p:cNvSpPr>
            <a:spLocks noChangeArrowheads="1"/>
          </p:cNvSpPr>
          <p:nvPr/>
        </p:nvSpPr>
        <p:spPr bwMode="auto">
          <a:xfrm>
            <a:off x="5137150" y="1721872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9" name="Oval 192"/>
          <p:cNvSpPr>
            <a:spLocks noChangeArrowheads="1"/>
          </p:cNvSpPr>
          <p:nvPr/>
        </p:nvSpPr>
        <p:spPr bwMode="auto">
          <a:xfrm>
            <a:off x="5260975" y="172663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0" name="Oval 192"/>
          <p:cNvSpPr>
            <a:spLocks noChangeArrowheads="1"/>
          </p:cNvSpPr>
          <p:nvPr/>
        </p:nvSpPr>
        <p:spPr bwMode="auto">
          <a:xfrm>
            <a:off x="5389563" y="172663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" name="Oval 192"/>
          <p:cNvSpPr>
            <a:spLocks noChangeArrowheads="1"/>
          </p:cNvSpPr>
          <p:nvPr/>
        </p:nvSpPr>
        <p:spPr bwMode="auto">
          <a:xfrm>
            <a:off x="5518150" y="1731397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2" name="Oval 192"/>
          <p:cNvSpPr>
            <a:spLocks noChangeArrowheads="1"/>
          </p:cNvSpPr>
          <p:nvPr/>
        </p:nvSpPr>
        <p:spPr bwMode="auto">
          <a:xfrm>
            <a:off x="5641975" y="172663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3" name="Oval 192"/>
          <p:cNvSpPr>
            <a:spLocks noChangeArrowheads="1"/>
          </p:cNvSpPr>
          <p:nvPr/>
        </p:nvSpPr>
        <p:spPr bwMode="auto">
          <a:xfrm>
            <a:off x="5765800" y="172663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835" name="Rectangle 37"/>
          <p:cNvSpPr>
            <a:spLocks noChangeArrowheads="1"/>
          </p:cNvSpPr>
          <p:nvPr/>
        </p:nvSpPr>
        <p:spPr bwMode="auto">
          <a:xfrm>
            <a:off x="4122738" y="1721872"/>
            <a:ext cx="509587" cy="180975"/>
          </a:xfrm>
          <a:prstGeom prst="rect">
            <a:avLst/>
          </a:prstGeom>
          <a:solidFill>
            <a:srgbClr val="B3B3B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5836" name="Rectangle 37"/>
          <p:cNvSpPr>
            <a:spLocks noChangeArrowheads="1"/>
          </p:cNvSpPr>
          <p:nvPr/>
        </p:nvSpPr>
        <p:spPr bwMode="auto">
          <a:xfrm>
            <a:off x="4117975" y="2017147"/>
            <a:ext cx="509588" cy="180975"/>
          </a:xfrm>
          <a:prstGeom prst="rect">
            <a:avLst/>
          </a:prstGeom>
          <a:solidFill>
            <a:srgbClr val="B3B3B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5837" name="Rectangle 37"/>
          <p:cNvSpPr>
            <a:spLocks noChangeArrowheads="1"/>
          </p:cNvSpPr>
          <p:nvPr/>
        </p:nvSpPr>
        <p:spPr bwMode="auto">
          <a:xfrm>
            <a:off x="4117975" y="2320360"/>
            <a:ext cx="509588" cy="180975"/>
          </a:xfrm>
          <a:prstGeom prst="rect">
            <a:avLst/>
          </a:prstGeom>
          <a:solidFill>
            <a:srgbClr val="B3B3B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5838" name="TextBox 4"/>
          <p:cNvSpPr txBox="1">
            <a:spLocks noChangeArrowheads="1"/>
          </p:cNvSpPr>
          <p:nvPr/>
        </p:nvSpPr>
        <p:spPr bwMode="auto">
          <a:xfrm>
            <a:off x="5994400" y="5742288"/>
            <a:ext cx="375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Oestreich et al. </a:t>
            </a:r>
            <a:r>
              <a:rPr lang="en-US" sz="1600" i="1" dirty="0">
                <a:latin typeface="Calibri" charset="0"/>
              </a:rPr>
              <a:t>Nat </a:t>
            </a:r>
            <a:r>
              <a:rPr lang="en-US" sz="1600" i="1" dirty="0" err="1">
                <a:latin typeface="Calibri" charset="0"/>
              </a:rPr>
              <a:t>Immunol</a:t>
            </a:r>
            <a:r>
              <a:rPr lang="en-US" sz="1600" i="1" dirty="0">
                <a:latin typeface="Calibri" charset="0"/>
              </a:rPr>
              <a:t>  </a:t>
            </a:r>
            <a:r>
              <a:rPr lang="en-US" sz="1600" dirty="0">
                <a:latin typeface="Calibri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2193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286000" y="152400"/>
            <a:ext cx="4255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Original Helper T cell model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09788" y="4411663"/>
            <a:ext cx="4646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>
                <a:solidFill>
                  <a:srgbClr val="3366FF"/>
                </a:solidFill>
                <a:latin typeface="Helvetica" charset="0"/>
              </a:rPr>
              <a:t>Identification of two T helper cell subtypes</a:t>
            </a:r>
          </a:p>
          <a:p>
            <a:pPr eaLnBrk="1" hangingPunct="1">
              <a:buFontTx/>
              <a:buAutoNum type="arabicPeriod"/>
            </a:pPr>
            <a:endParaRPr lang="en-US" sz="1600">
              <a:solidFill>
                <a:srgbClr val="3366FF"/>
              </a:solidFill>
              <a:latin typeface="Helvetica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>
                <a:solidFill>
                  <a:srgbClr val="3366FF"/>
                </a:solidFill>
                <a:latin typeface="Helvetica" charset="0"/>
              </a:rPr>
              <a:t>Unique immune functions</a:t>
            </a:r>
          </a:p>
          <a:p>
            <a:pPr eaLnBrk="1" hangingPunct="1">
              <a:buFontTx/>
              <a:buAutoNum type="arabicPeriod"/>
            </a:pPr>
            <a:endParaRPr lang="en-US" sz="1600">
              <a:solidFill>
                <a:srgbClr val="3366FF"/>
              </a:solidFill>
              <a:latin typeface="Helvetica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1600">
                <a:solidFill>
                  <a:srgbClr val="3366FF"/>
                </a:solidFill>
                <a:latin typeface="Helvetica" charset="0"/>
              </a:rPr>
              <a:t>Antagonistic to each other’s function</a:t>
            </a:r>
          </a:p>
        </p:txBody>
      </p:sp>
      <p:grpSp>
        <p:nvGrpSpPr>
          <p:cNvPr id="21509" name="Group 3"/>
          <p:cNvGrpSpPr>
            <a:grpSpLocks noChangeAspect="1"/>
          </p:cNvGrpSpPr>
          <p:nvPr/>
        </p:nvGrpSpPr>
        <p:grpSpPr bwMode="auto">
          <a:xfrm>
            <a:off x="1431043" y="738188"/>
            <a:ext cx="5465871" cy="3360420"/>
            <a:chOff x="1426351" y="738188"/>
            <a:chExt cx="6073470" cy="3733800"/>
          </a:xfrm>
        </p:grpSpPr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00" y="738188"/>
              <a:ext cx="57150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Rectangle 1"/>
            <p:cNvSpPr>
              <a:spLocks noChangeArrowheads="1"/>
            </p:cNvSpPr>
            <p:nvPr/>
          </p:nvSpPr>
          <p:spPr bwMode="auto">
            <a:xfrm>
              <a:off x="2336800" y="838200"/>
              <a:ext cx="1689100" cy="749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5168900" y="2768600"/>
              <a:ext cx="1689100" cy="749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1866900" y="1409700"/>
              <a:ext cx="1689100" cy="749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4851400" y="3416300"/>
              <a:ext cx="1689100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1515" name="TextBox 2"/>
            <p:cNvSpPr txBox="1">
              <a:spLocks noChangeArrowheads="1"/>
            </p:cNvSpPr>
            <p:nvPr/>
          </p:nvSpPr>
          <p:spPr bwMode="auto">
            <a:xfrm>
              <a:off x="1426351" y="1780646"/>
              <a:ext cx="22200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Extracellular pathogens</a:t>
              </a:r>
            </a:p>
          </p:txBody>
        </p:sp>
        <p:sp>
          <p:nvSpPr>
            <p:cNvPr id="21516" name="TextBox 11"/>
            <p:cNvSpPr txBox="1">
              <a:spLocks noChangeArrowheads="1"/>
            </p:cNvSpPr>
            <p:nvPr/>
          </p:nvSpPr>
          <p:spPr bwMode="auto">
            <a:xfrm>
              <a:off x="5339817" y="2827536"/>
              <a:ext cx="2160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Intracellular pathogens</a:t>
              </a:r>
            </a:p>
          </p:txBody>
        </p:sp>
      </p:grp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42470" y="3959702"/>
            <a:ext cx="2767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>
                <a:latin typeface="Helvetica" charset="0"/>
              </a:rPr>
              <a:t>Mosmann</a:t>
            </a:r>
            <a:r>
              <a:rPr lang="en-US" sz="1200" dirty="0">
                <a:latin typeface="Helvetica" charset="0"/>
              </a:rPr>
              <a:t> and Coffman model 1986</a:t>
            </a:r>
          </a:p>
        </p:txBody>
      </p:sp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5825230" y="5585195"/>
            <a:ext cx="341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" charset="0"/>
              </a:rPr>
              <a:t>Historical perspective: </a:t>
            </a:r>
            <a:endParaRPr lang="en-US" sz="1200" dirty="0" smtClean="0">
              <a:latin typeface="Helvetica" charset="0"/>
            </a:endParaRPr>
          </a:p>
          <a:p>
            <a:pPr algn="ctr" eaLnBrk="1" hangingPunct="1"/>
            <a:r>
              <a:rPr lang="en-US" sz="1200" dirty="0" smtClean="0">
                <a:latin typeface="Helvetica" charset="0"/>
              </a:rPr>
              <a:t>RL </a:t>
            </a:r>
            <a:r>
              <a:rPr lang="en-US" sz="1200" dirty="0">
                <a:latin typeface="Helvetica" charset="0"/>
              </a:rPr>
              <a:t>Coffman. 2006. Nat. </a:t>
            </a:r>
            <a:r>
              <a:rPr lang="en-US" sz="1200" dirty="0" err="1">
                <a:latin typeface="Helvetica" charset="0"/>
              </a:rPr>
              <a:t>Immunol</a:t>
            </a:r>
            <a:r>
              <a:rPr lang="en-US" sz="1200" dirty="0">
                <a:latin typeface="Helvetica" charset="0"/>
              </a:rPr>
              <a:t>. 7: 539-541.</a:t>
            </a:r>
          </a:p>
        </p:txBody>
      </p:sp>
    </p:spTree>
    <p:extLst>
      <p:ext uri="{BB962C8B-B14F-4D97-AF65-F5344CB8AC3E}">
        <p14:creationId xmlns:p14="http://schemas.microsoft.com/office/powerpoint/2010/main" val="69782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31"/>
          <p:cNvSpPr txBox="1">
            <a:spLocks noChangeArrowheads="1"/>
          </p:cNvSpPr>
          <p:nvPr/>
        </p:nvSpPr>
        <p:spPr bwMode="auto">
          <a:xfrm>
            <a:off x="4762500" y="297904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IP: Bcl6</a:t>
            </a:r>
          </a:p>
        </p:txBody>
      </p:sp>
      <p:grpSp>
        <p:nvGrpSpPr>
          <p:cNvPr id="76802" name="Group 54"/>
          <p:cNvGrpSpPr>
            <a:grpSpLocks/>
          </p:cNvGrpSpPr>
          <p:nvPr/>
        </p:nvGrpSpPr>
        <p:grpSpPr bwMode="auto">
          <a:xfrm>
            <a:off x="6078538" y="4141095"/>
            <a:ext cx="514350" cy="473075"/>
            <a:chOff x="4079875" y="3859213"/>
            <a:chExt cx="514350" cy="473076"/>
          </a:xfrm>
        </p:grpSpPr>
        <p:sp>
          <p:nvSpPr>
            <p:cNvPr id="76837" name="Text Box 24"/>
            <p:cNvSpPr txBox="1">
              <a:spLocks noChangeArrowheads="1"/>
            </p:cNvSpPr>
            <p:nvPr/>
          </p:nvSpPr>
          <p:spPr bwMode="auto">
            <a:xfrm>
              <a:off x="4079875" y="4027488"/>
              <a:ext cx="51435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Symbol" charset="0"/>
                  <a:cs typeface="Symbol" charset="0"/>
                </a:rPr>
                <a:t>a</a:t>
              </a:r>
              <a:r>
                <a:rPr lang="en-US" sz="1400">
                  <a:latin typeface="Arial" charset="0"/>
                </a:rPr>
                <a:t>V5</a:t>
              </a:r>
            </a:p>
          </p:txBody>
        </p:sp>
        <p:sp>
          <p:nvSpPr>
            <p:cNvPr id="76838" name="Text Box 24"/>
            <p:cNvSpPr txBox="1">
              <a:spLocks noChangeArrowheads="1"/>
            </p:cNvSpPr>
            <p:nvPr/>
          </p:nvSpPr>
          <p:spPr bwMode="auto">
            <a:xfrm>
              <a:off x="4138613" y="3859213"/>
              <a:ext cx="420687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  <a:cs typeface="Arial" charset="0"/>
                </a:rPr>
                <a:t>IB:</a:t>
              </a:r>
            </a:p>
          </p:txBody>
        </p:sp>
      </p:grpSp>
      <p:sp>
        <p:nvSpPr>
          <p:cNvPr id="76803" name="Right Bracket 37"/>
          <p:cNvSpPr>
            <a:spLocks/>
          </p:cNvSpPr>
          <p:nvPr/>
        </p:nvSpPr>
        <p:spPr bwMode="auto">
          <a:xfrm rot="-5400000">
            <a:off x="3785394" y="2743301"/>
            <a:ext cx="163512" cy="1181100"/>
          </a:xfrm>
          <a:prstGeom prst="rightBracket">
            <a:avLst>
              <a:gd name="adj" fmla="val 83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defTabSz="457200"/>
            <a:endParaRPr lang="en-US" sz="1400" b="0">
              <a:latin typeface="Arial" charset="0"/>
              <a:cs typeface="Arial" charset="0"/>
            </a:endParaRPr>
          </a:p>
        </p:txBody>
      </p:sp>
      <p:sp>
        <p:nvSpPr>
          <p:cNvPr id="76804" name="TextBox 29"/>
          <p:cNvSpPr txBox="1">
            <a:spLocks noChangeArrowheads="1"/>
          </p:cNvSpPr>
          <p:nvPr/>
        </p:nvSpPr>
        <p:spPr bwMode="auto">
          <a:xfrm>
            <a:off x="3427413" y="2979045"/>
            <a:ext cx="79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76805" name="TextBox 28"/>
          <p:cNvSpPr txBox="1">
            <a:spLocks noChangeArrowheads="1"/>
          </p:cNvSpPr>
          <p:nvPr/>
        </p:nvSpPr>
        <p:spPr bwMode="auto">
          <a:xfrm>
            <a:off x="3886200" y="2729704"/>
            <a:ext cx="124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Co-IP</a:t>
            </a:r>
          </a:p>
        </p:txBody>
      </p:sp>
      <p:sp>
        <p:nvSpPr>
          <p:cNvPr id="76806" name="Right Bracket 37"/>
          <p:cNvSpPr>
            <a:spLocks/>
          </p:cNvSpPr>
          <p:nvPr/>
        </p:nvSpPr>
        <p:spPr bwMode="auto">
          <a:xfrm rot="-5400000">
            <a:off x="5149057" y="2702026"/>
            <a:ext cx="163512" cy="1263650"/>
          </a:xfrm>
          <a:prstGeom prst="rightBracket">
            <a:avLst>
              <a:gd name="adj" fmla="val 83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defTabSz="457200"/>
            <a:endParaRPr lang="en-US" sz="1400" b="0">
              <a:latin typeface="Arial" charset="0"/>
              <a:cs typeface="Arial" charset="0"/>
            </a:endParaRPr>
          </a:p>
        </p:txBody>
      </p:sp>
      <p:sp>
        <p:nvSpPr>
          <p:cNvPr id="76807" name="TextBox 8"/>
          <p:cNvSpPr txBox="1">
            <a:spLocks noChangeArrowheads="1"/>
          </p:cNvSpPr>
          <p:nvPr/>
        </p:nvSpPr>
        <p:spPr bwMode="auto">
          <a:xfrm rot="-5400000">
            <a:off x="3075781" y="3818039"/>
            <a:ext cx="655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76808" name="TextBox 38"/>
          <p:cNvSpPr txBox="1">
            <a:spLocks noChangeArrowheads="1"/>
          </p:cNvSpPr>
          <p:nvPr/>
        </p:nvSpPr>
        <p:spPr bwMode="auto">
          <a:xfrm rot="-5400000">
            <a:off x="3313112" y="369977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76809" name="TextBox 39"/>
          <p:cNvSpPr txBox="1">
            <a:spLocks noChangeArrowheads="1"/>
          </p:cNvSpPr>
          <p:nvPr/>
        </p:nvSpPr>
        <p:spPr bwMode="auto">
          <a:xfrm rot="-5400000">
            <a:off x="3759200" y="369977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6810" name="TextBox 34"/>
          <p:cNvSpPr txBox="1">
            <a:spLocks noChangeArrowheads="1"/>
          </p:cNvSpPr>
          <p:nvPr/>
        </p:nvSpPr>
        <p:spPr bwMode="auto">
          <a:xfrm rot="-5400000">
            <a:off x="4434681" y="3818039"/>
            <a:ext cx="655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76811" name="TextBox 35"/>
          <p:cNvSpPr txBox="1">
            <a:spLocks noChangeArrowheads="1"/>
          </p:cNvSpPr>
          <p:nvPr/>
        </p:nvSpPr>
        <p:spPr bwMode="auto">
          <a:xfrm rot="-5400000">
            <a:off x="4724400" y="369977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76812" name="TextBox 36"/>
          <p:cNvSpPr txBox="1">
            <a:spLocks noChangeArrowheads="1"/>
          </p:cNvSpPr>
          <p:nvPr/>
        </p:nvSpPr>
        <p:spPr bwMode="auto">
          <a:xfrm rot="-5400000">
            <a:off x="5205412" y="369977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T-bet</a:t>
            </a:r>
            <a:r>
              <a:rPr lang="en-US" sz="1400">
                <a:latin typeface="Symbol" charset="0"/>
                <a:cs typeface="Symbol" charset="0"/>
              </a:rPr>
              <a:t>D</a:t>
            </a:r>
            <a:r>
              <a:rPr lang="en-US" sz="14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76813" name="Text Box 24"/>
          <p:cNvSpPr txBox="1">
            <a:spLocks noChangeArrowheads="1"/>
          </p:cNvSpPr>
          <p:nvPr/>
        </p:nvSpPr>
        <p:spPr bwMode="auto">
          <a:xfrm>
            <a:off x="3276600" y="5326957"/>
            <a:ext cx="284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14" name="Text Box 24"/>
          <p:cNvSpPr txBox="1">
            <a:spLocks noChangeArrowheads="1"/>
          </p:cNvSpPr>
          <p:nvPr/>
        </p:nvSpPr>
        <p:spPr bwMode="auto">
          <a:xfrm>
            <a:off x="3730625" y="5330132"/>
            <a:ext cx="282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6815" name="Text Box 24"/>
          <p:cNvSpPr txBox="1">
            <a:spLocks noChangeArrowheads="1"/>
          </p:cNvSpPr>
          <p:nvPr/>
        </p:nvSpPr>
        <p:spPr bwMode="auto">
          <a:xfrm>
            <a:off x="4170363" y="5330132"/>
            <a:ext cx="284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6816" name="Text Box 24"/>
          <p:cNvSpPr txBox="1">
            <a:spLocks noChangeArrowheads="1"/>
          </p:cNvSpPr>
          <p:nvPr/>
        </p:nvSpPr>
        <p:spPr bwMode="auto">
          <a:xfrm>
            <a:off x="4616450" y="5330132"/>
            <a:ext cx="282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76817" name="Text Box 24"/>
          <p:cNvSpPr txBox="1">
            <a:spLocks noChangeArrowheads="1"/>
          </p:cNvSpPr>
          <p:nvPr/>
        </p:nvSpPr>
        <p:spPr bwMode="auto">
          <a:xfrm>
            <a:off x="5105400" y="5331720"/>
            <a:ext cx="284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576888" y="5331720"/>
            <a:ext cx="296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6</a:t>
            </a:r>
          </a:p>
        </p:txBody>
      </p:sp>
      <p:pic>
        <p:nvPicPr>
          <p:cNvPr id="76819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229995"/>
            <a:ext cx="3009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0" name="Text Box 53"/>
          <p:cNvSpPr txBox="1">
            <a:spLocks noChangeArrowheads="1"/>
          </p:cNvSpPr>
          <p:nvPr/>
        </p:nvSpPr>
        <p:spPr bwMode="auto">
          <a:xfrm>
            <a:off x="1617663" y="269875"/>
            <a:ext cx="589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C-terminal domain of T-bet required for </a:t>
            </a:r>
          </a:p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its interaction with Bcl-6</a:t>
            </a:r>
          </a:p>
        </p:txBody>
      </p:sp>
      <p:sp>
        <p:nvSpPr>
          <p:cNvPr id="76821" name="Rectangle 15"/>
          <p:cNvSpPr>
            <a:spLocks noChangeAspect="1" noChangeArrowheads="1"/>
          </p:cNvSpPr>
          <p:nvPr/>
        </p:nvSpPr>
        <p:spPr bwMode="auto">
          <a:xfrm>
            <a:off x="3824288" y="1951871"/>
            <a:ext cx="2432050" cy="17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6822" name="Text Box 24"/>
          <p:cNvSpPr txBox="1">
            <a:spLocks noChangeArrowheads="1"/>
          </p:cNvSpPr>
          <p:nvPr/>
        </p:nvSpPr>
        <p:spPr bwMode="auto">
          <a:xfrm>
            <a:off x="6267450" y="1543884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T-bet</a:t>
            </a:r>
          </a:p>
        </p:txBody>
      </p:sp>
      <p:sp>
        <p:nvSpPr>
          <p:cNvPr id="76823" name="Text Box 24"/>
          <p:cNvSpPr txBox="1">
            <a:spLocks noChangeArrowheads="1"/>
          </p:cNvSpPr>
          <p:nvPr/>
        </p:nvSpPr>
        <p:spPr bwMode="auto">
          <a:xfrm>
            <a:off x="6276975" y="1880434"/>
            <a:ext cx="852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T-bet</a:t>
            </a:r>
            <a:r>
              <a:rPr lang="en-US" sz="1400">
                <a:latin typeface="Symbol" charset="0"/>
              </a:rPr>
              <a:t>D</a:t>
            </a:r>
            <a:r>
              <a:rPr lang="en-US" sz="1400">
                <a:latin typeface="Arial" charset="0"/>
              </a:rPr>
              <a:t>N</a:t>
            </a:r>
          </a:p>
        </p:txBody>
      </p:sp>
      <p:sp>
        <p:nvSpPr>
          <p:cNvPr id="76824" name="Rectangle 21"/>
          <p:cNvSpPr>
            <a:spLocks noChangeAspect="1" noChangeArrowheads="1"/>
          </p:cNvSpPr>
          <p:nvPr/>
        </p:nvSpPr>
        <p:spPr bwMode="auto">
          <a:xfrm>
            <a:off x="3200400" y="2280484"/>
            <a:ext cx="1924050" cy="17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6825" name="Text Box 24"/>
          <p:cNvSpPr txBox="1">
            <a:spLocks noChangeArrowheads="1"/>
          </p:cNvSpPr>
          <p:nvPr/>
        </p:nvSpPr>
        <p:spPr bwMode="auto">
          <a:xfrm>
            <a:off x="6278563" y="2228096"/>
            <a:ext cx="85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T-bet</a:t>
            </a:r>
            <a:r>
              <a:rPr lang="en-US" sz="1400">
                <a:latin typeface="Symbol" charset="0"/>
              </a:rPr>
              <a:t>D</a:t>
            </a:r>
            <a:r>
              <a:rPr lang="en-US" sz="1400">
                <a:latin typeface="Arial" charset="0"/>
              </a:rPr>
              <a:t>C</a:t>
            </a:r>
          </a:p>
        </p:txBody>
      </p:sp>
      <p:sp>
        <p:nvSpPr>
          <p:cNvPr id="76826" name="Text Box 24"/>
          <p:cNvSpPr txBox="1">
            <a:spLocks noChangeArrowheads="1"/>
          </p:cNvSpPr>
          <p:nvPr/>
        </p:nvSpPr>
        <p:spPr bwMode="auto">
          <a:xfrm>
            <a:off x="3794125" y="1170821"/>
            <a:ext cx="127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        T-box</a:t>
            </a:r>
          </a:p>
          <a:p>
            <a:pPr eaLnBrk="1" hangingPunct="1"/>
            <a:r>
              <a:rPr lang="en-US" sz="1200">
                <a:latin typeface="Arial" charset="0"/>
              </a:rPr>
              <a:t>(DNA-binding)</a:t>
            </a:r>
          </a:p>
        </p:txBody>
      </p:sp>
      <p:sp>
        <p:nvSpPr>
          <p:cNvPr id="76827" name="Rectangle 37"/>
          <p:cNvSpPr>
            <a:spLocks noChangeAspect="1" noChangeArrowheads="1"/>
          </p:cNvSpPr>
          <p:nvPr/>
        </p:nvSpPr>
        <p:spPr bwMode="auto">
          <a:xfrm>
            <a:off x="3829050" y="1955046"/>
            <a:ext cx="1138238" cy="168275"/>
          </a:xfrm>
          <a:prstGeom prst="rect">
            <a:avLst/>
          </a:prstGeom>
          <a:solidFill>
            <a:srgbClr val="FFF88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6828" name="Rectangle 37"/>
          <p:cNvSpPr>
            <a:spLocks noChangeAspect="1" noChangeArrowheads="1"/>
          </p:cNvSpPr>
          <p:nvPr/>
        </p:nvSpPr>
        <p:spPr bwMode="auto">
          <a:xfrm>
            <a:off x="3824288" y="2283659"/>
            <a:ext cx="1144587" cy="169862"/>
          </a:xfrm>
          <a:prstGeom prst="rect">
            <a:avLst/>
          </a:prstGeom>
          <a:solidFill>
            <a:srgbClr val="FFF88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76829" name="Group 1"/>
          <p:cNvGrpSpPr>
            <a:grpSpLocks/>
          </p:cNvGrpSpPr>
          <p:nvPr/>
        </p:nvGrpSpPr>
        <p:grpSpPr bwMode="auto">
          <a:xfrm>
            <a:off x="3209925" y="1618496"/>
            <a:ext cx="3048000" cy="177800"/>
            <a:chOff x="3210457" y="2032000"/>
            <a:chExt cx="3047468" cy="177800"/>
          </a:xfrm>
        </p:grpSpPr>
        <p:sp>
          <p:nvSpPr>
            <p:cNvPr id="76833" name="Rectangle 3"/>
            <p:cNvSpPr>
              <a:spLocks noChangeAspect="1" noChangeArrowheads="1"/>
            </p:cNvSpPr>
            <p:nvPr/>
          </p:nvSpPr>
          <p:spPr bwMode="auto">
            <a:xfrm>
              <a:off x="3211513" y="2032000"/>
              <a:ext cx="3046412" cy="177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76834" name="Rectangle 37"/>
            <p:cNvSpPr>
              <a:spLocks noChangeAspect="1" noChangeArrowheads="1"/>
            </p:cNvSpPr>
            <p:nvPr/>
          </p:nvSpPr>
          <p:spPr bwMode="auto">
            <a:xfrm>
              <a:off x="3836988" y="2036763"/>
              <a:ext cx="1119187" cy="168275"/>
            </a:xfrm>
            <a:prstGeom prst="rect">
              <a:avLst/>
            </a:prstGeom>
            <a:solidFill>
              <a:srgbClr val="FFF88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6835" name="Rectangle 37"/>
            <p:cNvSpPr>
              <a:spLocks noChangeAspect="1" noChangeArrowheads="1"/>
            </p:cNvSpPr>
            <p:nvPr/>
          </p:nvSpPr>
          <p:spPr bwMode="auto">
            <a:xfrm>
              <a:off x="3210457" y="2036764"/>
              <a:ext cx="624943" cy="168275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6836" name="Rectangle 37"/>
            <p:cNvSpPr>
              <a:spLocks noChangeAspect="1" noChangeArrowheads="1"/>
            </p:cNvSpPr>
            <p:nvPr/>
          </p:nvSpPr>
          <p:spPr bwMode="auto">
            <a:xfrm>
              <a:off x="5113867" y="2036763"/>
              <a:ext cx="1143000" cy="168275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76830" name="Rectangle 37"/>
          <p:cNvSpPr>
            <a:spLocks noChangeAspect="1" noChangeArrowheads="1"/>
          </p:cNvSpPr>
          <p:nvPr/>
        </p:nvSpPr>
        <p:spPr bwMode="auto">
          <a:xfrm>
            <a:off x="5118100" y="1958221"/>
            <a:ext cx="1143000" cy="168275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76831" name="Rectangle 37"/>
          <p:cNvSpPr>
            <a:spLocks noChangeAspect="1" noChangeArrowheads="1"/>
          </p:cNvSpPr>
          <p:nvPr/>
        </p:nvSpPr>
        <p:spPr bwMode="auto">
          <a:xfrm>
            <a:off x="3197225" y="2288421"/>
            <a:ext cx="625475" cy="1682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76832" name="TextBox 4"/>
          <p:cNvSpPr txBox="1">
            <a:spLocks noChangeArrowheads="1"/>
          </p:cNvSpPr>
          <p:nvPr/>
        </p:nvSpPr>
        <p:spPr bwMode="auto">
          <a:xfrm>
            <a:off x="5994400" y="5766695"/>
            <a:ext cx="375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Oestreich et al. </a:t>
            </a:r>
            <a:r>
              <a:rPr lang="en-US" sz="1600" i="1">
                <a:latin typeface="Calibri" charset="0"/>
              </a:rPr>
              <a:t>Nat Immunol  </a:t>
            </a:r>
            <a:r>
              <a:rPr lang="en-US" sz="1600">
                <a:latin typeface="Calibri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84143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ChangeArrowheads="1"/>
          </p:cNvSpPr>
          <p:nvPr/>
        </p:nvSpPr>
        <p:spPr bwMode="auto">
          <a:xfrm>
            <a:off x="1556107" y="228600"/>
            <a:ext cx="695680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atin typeface="Arial" charset="0"/>
              </a:rPr>
              <a:t>T-bet and Bcl-6 physically interact through the</a:t>
            </a:r>
          </a:p>
          <a:p>
            <a:pPr algn="ctr" eaLnBrk="0" hangingPunct="0"/>
            <a:r>
              <a:rPr lang="en-US" sz="2400" b="1" dirty="0">
                <a:latin typeface="Arial" charset="0"/>
              </a:rPr>
              <a:t>C-terminal ZF domain of Bcl-6  </a:t>
            </a:r>
          </a:p>
          <a:p>
            <a:pPr algn="ctr" eaLnBrk="0" hangingPunct="0"/>
            <a:endParaRPr lang="en-US" sz="2400" b="1" dirty="0">
              <a:latin typeface="Arial" charset="0"/>
            </a:endParaRP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2760663" y="1976438"/>
            <a:ext cx="3248025" cy="190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2760663" y="1976438"/>
            <a:ext cx="790575" cy="18097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5118100" y="1976438"/>
            <a:ext cx="757238" cy="1905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7829" name="Text Box 24"/>
          <p:cNvSpPr txBox="1">
            <a:spLocks noChangeArrowheads="1"/>
          </p:cNvSpPr>
          <p:nvPr/>
        </p:nvSpPr>
        <p:spPr bwMode="auto">
          <a:xfrm>
            <a:off x="6103938" y="1946275"/>
            <a:ext cx="455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Bcl6</a:t>
            </a:r>
          </a:p>
        </p:txBody>
      </p:sp>
      <p:sp>
        <p:nvSpPr>
          <p:cNvPr id="77830" name="Text Box 24"/>
          <p:cNvSpPr txBox="1">
            <a:spLocks noChangeArrowheads="1"/>
          </p:cNvSpPr>
          <p:nvPr/>
        </p:nvSpPr>
        <p:spPr bwMode="auto">
          <a:xfrm>
            <a:off x="2789238" y="1754188"/>
            <a:ext cx="7477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BTB/POZ</a:t>
            </a:r>
          </a:p>
        </p:txBody>
      </p:sp>
      <p:sp>
        <p:nvSpPr>
          <p:cNvPr id="77831" name="Text Box 24"/>
          <p:cNvSpPr txBox="1">
            <a:spLocks noChangeArrowheads="1"/>
          </p:cNvSpPr>
          <p:nvPr/>
        </p:nvSpPr>
        <p:spPr bwMode="auto">
          <a:xfrm>
            <a:off x="5389563" y="1749425"/>
            <a:ext cx="42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ZF</a:t>
            </a:r>
          </a:p>
        </p:txBody>
      </p:sp>
      <p:sp>
        <p:nvSpPr>
          <p:cNvPr id="77832" name="Text Box 24"/>
          <p:cNvSpPr txBox="1">
            <a:spLocks noChangeArrowheads="1"/>
          </p:cNvSpPr>
          <p:nvPr/>
        </p:nvSpPr>
        <p:spPr bwMode="auto">
          <a:xfrm>
            <a:off x="2627313" y="1760538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</a:t>
            </a:r>
          </a:p>
        </p:txBody>
      </p:sp>
      <p:sp>
        <p:nvSpPr>
          <p:cNvPr id="77833" name="Text Box 24"/>
          <p:cNvSpPr txBox="1">
            <a:spLocks noChangeArrowheads="1"/>
          </p:cNvSpPr>
          <p:nvPr/>
        </p:nvSpPr>
        <p:spPr bwMode="auto">
          <a:xfrm>
            <a:off x="5861050" y="1773238"/>
            <a:ext cx="398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706</a:t>
            </a:r>
          </a:p>
        </p:txBody>
      </p:sp>
      <p:sp>
        <p:nvSpPr>
          <p:cNvPr id="77834" name="Text Box 24"/>
          <p:cNvSpPr txBox="1">
            <a:spLocks noChangeArrowheads="1"/>
          </p:cNvSpPr>
          <p:nvPr/>
        </p:nvSpPr>
        <p:spPr bwMode="auto">
          <a:xfrm>
            <a:off x="3389313" y="2116138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130</a:t>
            </a:r>
          </a:p>
        </p:txBody>
      </p:sp>
      <p:sp>
        <p:nvSpPr>
          <p:cNvPr id="77835" name="Text Box 24"/>
          <p:cNvSpPr txBox="1">
            <a:spLocks noChangeArrowheads="1"/>
          </p:cNvSpPr>
          <p:nvPr/>
        </p:nvSpPr>
        <p:spPr bwMode="auto">
          <a:xfrm>
            <a:off x="4852988" y="2111375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520</a:t>
            </a:r>
          </a:p>
        </p:txBody>
      </p:sp>
      <p:sp>
        <p:nvSpPr>
          <p:cNvPr id="77836" name="Text Box 24"/>
          <p:cNvSpPr txBox="1">
            <a:spLocks noChangeArrowheads="1"/>
          </p:cNvSpPr>
          <p:nvPr/>
        </p:nvSpPr>
        <p:spPr bwMode="auto">
          <a:xfrm>
            <a:off x="5748338" y="2111375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681</a:t>
            </a: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4132263" y="1981200"/>
            <a:ext cx="509587" cy="180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solidFill>
                <a:schemeClr val="bg1"/>
              </a:solidFill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7838" name="Text Box 24"/>
          <p:cNvSpPr txBox="1">
            <a:spLocks noChangeArrowheads="1"/>
          </p:cNvSpPr>
          <p:nvPr/>
        </p:nvSpPr>
        <p:spPr bwMode="auto">
          <a:xfrm>
            <a:off x="4130675" y="1749425"/>
            <a:ext cx="547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PEST</a:t>
            </a:r>
          </a:p>
        </p:txBody>
      </p:sp>
      <p:sp>
        <p:nvSpPr>
          <p:cNvPr id="62" name="Oval 192"/>
          <p:cNvSpPr>
            <a:spLocks noChangeArrowheads="1"/>
          </p:cNvSpPr>
          <p:nvPr/>
        </p:nvSpPr>
        <p:spPr bwMode="auto">
          <a:xfrm>
            <a:off x="5127625" y="1981200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3" name="Oval 192"/>
          <p:cNvSpPr>
            <a:spLocks noChangeArrowheads="1"/>
          </p:cNvSpPr>
          <p:nvPr/>
        </p:nvSpPr>
        <p:spPr bwMode="auto">
          <a:xfrm>
            <a:off x="5251450" y="1985963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4" name="Oval 192"/>
          <p:cNvSpPr>
            <a:spLocks noChangeArrowheads="1"/>
          </p:cNvSpPr>
          <p:nvPr/>
        </p:nvSpPr>
        <p:spPr bwMode="auto">
          <a:xfrm>
            <a:off x="5380038" y="1985963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5" name="Oval 192"/>
          <p:cNvSpPr>
            <a:spLocks noChangeArrowheads="1"/>
          </p:cNvSpPr>
          <p:nvPr/>
        </p:nvSpPr>
        <p:spPr bwMode="auto">
          <a:xfrm>
            <a:off x="5508625" y="1990725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6" name="Oval 192"/>
          <p:cNvSpPr>
            <a:spLocks noChangeArrowheads="1"/>
          </p:cNvSpPr>
          <p:nvPr/>
        </p:nvSpPr>
        <p:spPr bwMode="auto">
          <a:xfrm>
            <a:off x="5632450" y="1985963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7" name="Oval 192"/>
          <p:cNvSpPr>
            <a:spLocks noChangeArrowheads="1"/>
          </p:cNvSpPr>
          <p:nvPr/>
        </p:nvSpPr>
        <p:spPr bwMode="auto">
          <a:xfrm>
            <a:off x="5756275" y="1985963"/>
            <a:ext cx="114300" cy="17145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7845" name="Rectangle 3"/>
          <p:cNvSpPr>
            <a:spLocks noChangeArrowheads="1"/>
          </p:cNvSpPr>
          <p:nvPr/>
        </p:nvSpPr>
        <p:spPr bwMode="auto">
          <a:xfrm>
            <a:off x="673100" y="4546600"/>
            <a:ext cx="3248025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7846" name="Rectangle 4"/>
          <p:cNvSpPr>
            <a:spLocks noChangeArrowheads="1"/>
          </p:cNvSpPr>
          <p:nvPr/>
        </p:nvSpPr>
        <p:spPr bwMode="auto">
          <a:xfrm>
            <a:off x="673100" y="4546600"/>
            <a:ext cx="790575" cy="374650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77847" name="Rectangle 5"/>
          <p:cNvSpPr>
            <a:spLocks noChangeArrowheads="1"/>
          </p:cNvSpPr>
          <p:nvPr/>
        </p:nvSpPr>
        <p:spPr bwMode="auto">
          <a:xfrm>
            <a:off x="3030538" y="4546600"/>
            <a:ext cx="757237" cy="3810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2044700" y="4543425"/>
            <a:ext cx="509588" cy="384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solidFill>
                <a:schemeClr val="bg1"/>
              </a:solidFill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Oval 192"/>
          <p:cNvSpPr>
            <a:spLocks noChangeArrowheads="1"/>
          </p:cNvSpPr>
          <p:nvPr/>
        </p:nvSpPr>
        <p:spPr bwMode="auto">
          <a:xfrm>
            <a:off x="3040063" y="4556125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" name="Oval 192"/>
          <p:cNvSpPr>
            <a:spLocks noChangeArrowheads="1"/>
          </p:cNvSpPr>
          <p:nvPr/>
        </p:nvSpPr>
        <p:spPr bwMode="auto">
          <a:xfrm>
            <a:off x="3163888" y="4565650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Oval 192"/>
          <p:cNvSpPr>
            <a:spLocks noChangeArrowheads="1"/>
          </p:cNvSpPr>
          <p:nvPr/>
        </p:nvSpPr>
        <p:spPr bwMode="auto">
          <a:xfrm>
            <a:off x="3292475" y="4565650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Oval 192"/>
          <p:cNvSpPr>
            <a:spLocks noChangeArrowheads="1"/>
          </p:cNvSpPr>
          <p:nvPr/>
        </p:nvSpPr>
        <p:spPr bwMode="auto">
          <a:xfrm>
            <a:off x="3421063" y="4575175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Oval 192"/>
          <p:cNvSpPr>
            <a:spLocks noChangeArrowheads="1"/>
          </p:cNvSpPr>
          <p:nvPr/>
        </p:nvSpPr>
        <p:spPr bwMode="auto">
          <a:xfrm>
            <a:off x="3544888" y="4565650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Oval 192"/>
          <p:cNvSpPr>
            <a:spLocks noChangeArrowheads="1"/>
          </p:cNvSpPr>
          <p:nvPr/>
        </p:nvSpPr>
        <p:spPr bwMode="auto">
          <a:xfrm>
            <a:off x="3668713" y="4565650"/>
            <a:ext cx="114300" cy="3429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7855" name="Text Box 24"/>
          <p:cNvSpPr txBox="1">
            <a:spLocks noChangeArrowheads="1"/>
          </p:cNvSpPr>
          <p:nvPr/>
        </p:nvSpPr>
        <p:spPr bwMode="auto">
          <a:xfrm>
            <a:off x="1955800" y="405606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Bcl-6</a:t>
            </a:r>
          </a:p>
        </p:txBody>
      </p:sp>
      <p:cxnSp>
        <p:nvCxnSpPr>
          <p:cNvPr id="77856" name="Straight Arrow Connector 14"/>
          <p:cNvCxnSpPr>
            <a:cxnSpLocks noChangeShapeType="1"/>
          </p:cNvCxnSpPr>
          <p:nvPr/>
        </p:nvCxnSpPr>
        <p:spPr bwMode="auto">
          <a:xfrm rot="5400000">
            <a:off x="3733007" y="3199606"/>
            <a:ext cx="13716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57" name="Text Box 24"/>
          <p:cNvSpPr txBox="1">
            <a:spLocks noChangeArrowheads="1"/>
          </p:cNvSpPr>
          <p:nvPr/>
        </p:nvSpPr>
        <p:spPr bwMode="auto">
          <a:xfrm>
            <a:off x="4495800" y="30480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Complex formation with T-bet </a:t>
            </a:r>
          </a:p>
        </p:txBody>
      </p:sp>
      <p:grpSp>
        <p:nvGrpSpPr>
          <p:cNvPr id="77858" name="Group 37"/>
          <p:cNvGrpSpPr>
            <a:grpSpLocks noChangeAspect="1"/>
          </p:cNvGrpSpPr>
          <p:nvPr/>
        </p:nvGrpSpPr>
        <p:grpSpPr bwMode="auto">
          <a:xfrm flipH="1">
            <a:off x="3049588" y="4478338"/>
            <a:ext cx="5789612" cy="338137"/>
            <a:chOff x="3210457" y="2032000"/>
            <a:chExt cx="3047468" cy="177800"/>
          </a:xfrm>
        </p:grpSpPr>
        <p:sp>
          <p:nvSpPr>
            <p:cNvPr id="77860" name="Rectangle 3"/>
            <p:cNvSpPr>
              <a:spLocks noChangeAspect="1" noChangeArrowheads="1"/>
            </p:cNvSpPr>
            <p:nvPr/>
          </p:nvSpPr>
          <p:spPr bwMode="auto">
            <a:xfrm>
              <a:off x="3211513" y="2032000"/>
              <a:ext cx="3046412" cy="177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77861" name="Rectangle 37"/>
            <p:cNvSpPr>
              <a:spLocks noChangeAspect="1" noChangeArrowheads="1"/>
            </p:cNvSpPr>
            <p:nvPr/>
          </p:nvSpPr>
          <p:spPr bwMode="auto">
            <a:xfrm>
              <a:off x="3836988" y="2036763"/>
              <a:ext cx="1119187" cy="168275"/>
            </a:xfrm>
            <a:prstGeom prst="rect">
              <a:avLst/>
            </a:prstGeom>
            <a:solidFill>
              <a:srgbClr val="FFF88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7862" name="Rectangle 37"/>
            <p:cNvSpPr>
              <a:spLocks noChangeAspect="1" noChangeArrowheads="1"/>
            </p:cNvSpPr>
            <p:nvPr/>
          </p:nvSpPr>
          <p:spPr bwMode="auto">
            <a:xfrm>
              <a:off x="3210457" y="2036764"/>
              <a:ext cx="624943" cy="168275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77863" name="Rectangle 37"/>
            <p:cNvSpPr>
              <a:spLocks noChangeAspect="1" noChangeArrowheads="1"/>
            </p:cNvSpPr>
            <p:nvPr/>
          </p:nvSpPr>
          <p:spPr bwMode="auto">
            <a:xfrm>
              <a:off x="5113867" y="2036763"/>
              <a:ext cx="1143000" cy="168275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77859" name="Text Box 24"/>
          <p:cNvSpPr txBox="1">
            <a:spLocks noChangeArrowheads="1"/>
          </p:cNvSpPr>
          <p:nvPr/>
        </p:nvSpPr>
        <p:spPr bwMode="auto">
          <a:xfrm>
            <a:off x="6297613" y="4094163"/>
            <a:ext cx="674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</a:rPr>
              <a:t>T-bet</a:t>
            </a:r>
          </a:p>
        </p:txBody>
      </p:sp>
    </p:spTree>
    <p:extLst>
      <p:ext uri="{BB962C8B-B14F-4D97-AF65-F5344CB8AC3E}">
        <p14:creationId xmlns:p14="http://schemas.microsoft.com/office/powerpoint/2010/main" val="366713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4"/>
          <p:cNvSpPr txBox="1">
            <a:spLocks noChangeArrowheads="1"/>
          </p:cNvSpPr>
          <p:nvPr/>
        </p:nvSpPr>
        <p:spPr bwMode="auto">
          <a:xfrm>
            <a:off x="7951962" y="1270937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Locus X</a:t>
            </a:r>
          </a:p>
        </p:txBody>
      </p:sp>
      <p:sp>
        <p:nvSpPr>
          <p:cNvPr id="78850" name="Line 19"/>
          <p:cNvSpPr>
            <a:spLocks noChangeAspect="1" noChangeShapeType="1"/>
          </p:cNvSpPr>
          <p:nvPr/>
        </p:nvSpPr>
        <p:spPr bwMode="auto">
          <a:xfrm>
            <a:off x="7361412" y="1413812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Line 16"/>
          <p:cNvSpPr>
            <a:spLocks noChangeShapeType="1"/>
          </p:cNvSpPr>
          <p:nvPr/>
        </p:nvSpPr>
        <p:spPr bwMode="auto">
          <a:xfrm flipV="1">
            <a:off x="1246362" y="1693212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16"/>
          <p:cNvSpPr>
            <a:spLocks noChangeShapeType="1"/>
          </p:cNvSpPr>
          <p:nvPr/>
        </p:nvSpPr>
        <p:spPr bwMode="auto">
          <a:xfrm rot="-5400000">
            <a:off x="7085187" y="1667812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Text Box 24"/>
          <p:cNvSpPr txBox="1">
            <a:spLocks noChangeArrowheads="1"/>
          </p:cNvSpPr>
          <p:nvPr/>
        </p:nvSpPr>
        <p:spPr bwMode="auto">
          <a:xfrm>
            <a:off x="7113762" y="1880537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78854" name="Rectangle 49"/>
          <p:cNvSpPr>
            <a:spLocks noChangeArrowheads="1"/>
          </p:cNvSpPr>
          <p:nvPr/>
        </p:nvSpPr>
        <p:spPr bwMode="auto">
          <a:xfrm>
            <a:off x="3989562" y="1540812"/>
            <a:ext cx="609600" cy="304800"/>
          </a:xfrm>
          <a:prstGeom prst="rect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78855" name="Rectangle 10"/>
          <p:cNvSpPr>
            <a:spLocks noChangeArrowheads="1"/>
          </p:cNvSpPr>
          <p:nvPr/>
        </p:nvSpPr>
        <p:spPr bwMode="auto">
          <a:xfrm>
            <a:off x="3989562" y="1553512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Bcl-6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8856" name="Text Box 24"/>
          <p:cNvSpPr txBox="1">
            <a:spLocks noChangeArrowheads="1"/>
          </p:cNvSpPr>
          <p:nvPr/>
        </p:nvSpPr>
        <p:spPr bwMode="auto">
          <a:xfrm>
            <a:off x="7951962" y="5157137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Locus Y</a:t>
            </a:r>
          </a:p>
        </p:txBody>
      </p:sp>
      <p:sp>
        <p:nvSpPr>
          <p:cNvPr id="78857" name="Line 19"/>
          <p:cNvSpPr>
            <a:spLocks noChangeAspect="1" noChangeShapeType="1"/>
          </p:cNvSpPr>
          <p:nvPr/>
        </p:nvSpPr>
        <p:spPr bwMode="auto">
          <a:xfrm>
            <a:off x="7361412" y="5300012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6"/>
          <p:cNvSpPr>
            <a:spLocks noChangeShapeType="1"/>
          </p:cNvSpPr>
          <p:nvPr/>
        </p:nvSpPr>
        <p:spPr bwMode="auto">
          <a:xfrm flipV="1">
            <a:off x="1246362" y="5579412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6"/>
          <p:cNvSpPr>
            <a:spLocks noChangeShapeType="1"/>
          </p:cNvSpPr>
          <p:nvPr/>
        </p:nvSpPr>
        <p:spPr bwMode="auto">
          <a:xfrm rot="-5400000">
            <a:off x="7085187" y="5554012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Text Box 24"/>
          <p:cNvSpPr txBox="1">
            <a:spLocks noChangeArrowheads="1"/>
          </p:cNvSpPr>
          <p:nvPr/>
        </p:nvSpPr>
        <p:spPr bwMode="auto">
          <a:xfrm>
            <a:off x="7113762" y="5766737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78861" name="Rectangle 72"/>
          <p:cNvSpPr>
            <a:spLocks noChangeArrowheads="1"/>
          </p:cNvSpPr>
          <p:nvPr/>
        </p:nvSpPr>
        <p:spPr bwMode="auto">
          <a:xfrm>
            <a:off x="5665962" y="5427012"/>
            <a:ext cx="6096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78862" name="Rectangle 10"/>
          <p:cNvSpPr>
            <a:spLocks noChangeArrowheads="1"/>
          </p:cNvSpPr>
          <p:nvPr/>
        </p:nvSpPr>
        <p:spPr bwMode="auto">
          <a:xfrm>
            <a:off x="5691362" y="5439712"/>
            <a:ext cx="561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78863" name="Oval 73"/>
          <p:cNvSpPr>
            <a:spLocks noChangeArrowheads="1"/>
          </p:cNvSpPr>
          <p:nvPr/>
        </p:nvSpPr>
        <p:spPr bwMode="auto">
          <a:xfrm>
            <a:off x="3799062" y="3204512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864" name="Rectangle 10"/>
          <p:cNvSpPr>
            <a:spLocks noChangeArrowheads="1"/>
          </p:cNvSpPr>
          <p:nvPr/>
        </p:nvSpPr>
        <p:spPr bwMode="auto">
          <a:xfrm>
            <a:off x="3875262" y="3334687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78865" name="Oval 73"/>
          <p:cNvSpPr>
            <a:spLocks noChangeArrowheads="1"/>
          </p:cNvSpPr>
          <p:nvPr/>
        </p:nvSpPr>
        <p:spPr bwMode="auto">
          <a:xfrm>
            <a:off x="4446762" y="3204512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866" name="Rectangle 10"/>
          <p:cNvSpPr>
            <a:spLocks noChangeArrowheads="1"/>
          </p:cNvSpPr>
          <p:nvPr/>
        </p:nvSpPr>
        <p:spPr bwMode="auto">
          <a:xfrm>
            <a:off x="4554712" y="3334687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78867" name="Rectangle 10"/>
          <p:cNvSpPr>
            <a:spLocks noChangeArrowheads="1"/>
          </p:cNvSpPr>
          <p:nvPr/>
        </p:nvSpPr>
        <p:spPr bwMode="auto">
          <a:xfrm>
            <a:off x="4992862" y="5049187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78868" name="Rectangle 4"/>
          <p:cNvSpPr>
            <a:spLocks noChangeArrowheads="1"/>
          </p:cNvSpPr>
          <p:nvPr/>
        </p:nvSpPr>
        <p:spPr bwMode="auto">
          <a:xfrm>
            <a:off x="1596106" y="228600"/>
            <a:ext cx="6563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atin typeface="Arial" charset="0"/>
                <a:cs typeface="Arial" charset="0"/>
              </a:rPr>
              <a:t>Model for differential targeting between loci</a:t>
            </a:r>
          </a:p>
        </p:txBody>
      </p:sp>
      <p:grpSp>
        <p:nvGrpSpPr>
          <p:cNvPr id="78869" name="Group 95"/>
          <p:cNvGrpSpPr>
            <a:grpSpLocks/>
          </p:cNvGrpSpPr>
          <p:nvPr/>
        </p:nvGrpSpPr>
        <p:grpSpPr bwMode="auto">
          <a:xfrm>
            <a:off x="4141962" y="2055162"/>
            <a:ext cx="304800" cy="1074738"/>
            <a:chOff x="4038600" y="2660650"/>
            <a:chExt cx="304800" cy="1073944"/>
          </a:xfrm>
        </p:grpSpPr>
        <p:cxnSp>
          <p:nvCxnSpPr>
            <p:cNvPr id="78878" name="Straight Connector 92"/>
            <p:cNvCxnSpPr>
              <a:cxnSpLocks noChangeShapeType="1"/>
            </p:cNvCxnSpPr>
            <p:nvPr/>
          </p:nvCxnSpPr>
          <p:spPr bwMode="auto">
            <a:xfrm rot="5400000">
              <a:off x="3657600" y="3200400"/>
              <a:ext cx="1066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9" name="Straight Connector 94"/>
            <p:cNvCxnSpPr>
              <a:cxnSpLocks noChangeShapeType="1"/>
            </p:cNvCxnSpPr>
            <p:nvPr/>
          </p:nvCxnSpPr>
          <p:spPr bwMode="auto">
            <a:xfrm>
              <a:off x="4038600" y="2660650"/>
              <a:ext cx="304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70" name="Group 84"/>
          <p:cNvGrpSpPr>
            <a:grpSpLocks noChangeAspect="1"/>
          </p:cNvGrpSpPr>
          <p:nvPr/>
        </p:nvGrpSpPr>
        <p:grpSpPr bwMode="auto">
          <a:xfrm>
            <a:off x="7413800" y="5173012"/>
            <a:ext cx="250825" cy="250825"/>
            <a:chOff x="4191000" y="990600"/>
            <a:chExt cx="381000" cy="381000"/>
          </a:xfrm>
        </p:grpSpPr>
        <p:cxnSp>
          <p:nvCxnSpPr>
            <p:cNvPr id="78876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" name="Straight Arrow Connector 14"/>
          <p:cNvCxnSpPr>
            <a:cxnSpLocks noChangeShapeType="1"/>
          </p:cNvCxnSpPr>
          <p:nvPr/>
        </p:nvCxnSpPr>
        <p:spPr bwMode="auto">
          <a:xfrm rot="5400000">
            <a:off x="4393580" y="4205432"/>
            <a:ext cx="1135066" cy="2413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2700000"/>
            </a:camera>
            <a:lightRig rig="threePt" dir="t"/>
          </a:scene3d>
        </p:spPr>
      </p:cxnSp>
      <p:sp>
        <p:nvSpPr>
          <p:cNvPr id="78872" name="Oval 73"/>
          <p:cNvSpPr>
            <a:spLocks noChangeArrowheads="1"/>
          </p:cNvSpPr>
          <p:nvPr/>
        </p:nvSpPr>
        <p:spPr bwMode="auto">
          <a:xfrm>
            <a:off x="4903962" y="4830112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873" name="Rectangle 10"/>
          <p:cNvSpPr>
            <a:spLocks noChangeArrowheads="1"/>
          </p:cNvSpPr>
          <p:nvPr/>
        </p:nvSpPr>
        <p:spPr bwMode="auto">
          <a:xfrm>
            <a:off x="4992862" y="4960287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78874" name="Oval 73"/>
          <p:cNvSpPr>
            <a:spLocks noChangeArrowheads="1"/>
          </p:cNvSpPr>
          <p:nvPr/>
        </p:nvSpPr>
        <p:spPr bwMode="auto">
          <a:xfrm>
            <a:off x="5551662" y="4944412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875" name="Rectangle 10"/>
          <p:cNvSpPr>
            <a:spLocks noChangeArrowheads="1"/>
          </p:cNvSpPr>
          <p:nvPr/>
        </p:nvSpPr>
        <p:spPr bwMode="auto">
          <a:xfrm>
            <a:off x="5659612" y="5061887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</p:spTree>
    <p:extLst>
      <p:ext uri="{BB962C8B-B14F-4D97-AF65-F5344CB8AC3E}">
        <p14:creationId xmlns:p14="http://schemas.microsoft.com/office/powerpoint/2010/main" val="285494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"/>
          <p:cNvSpPr>
            <a:spLocks noChangeArrowheads="1"/>
          </p:cNvSpPr>
          <p:nvPr/>
        </p:nvSpPr>
        <p:spPr bwMode="auto">
          <a:xfrm>
            <a:off x="3252788" y="334963"/>
            <a:ext cx="284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Effector 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 high IL-2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4" y="735013"/>
            <a:ext cx="677926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0"/>
          <p:cNvSpPr>
            <a:spLocks noChangeArrowheads="1"/>
          </p:cNvSpPr>
          <p:nvPr/>
        </p:nvSpPr>
        <p:spPr bwMode="auto">
          <a:xfrm>
            <a:off x="3252788" y="334963"/>
            <a:ext cx="284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Effector 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 high IL-2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74" y="802746"/>
            <a:ext cx="6919595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6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0"/>
          <p:cNvSpPr>
            <a:spLocks noChangeArrowheads="1"/>
          </p:cNvSpPr>
          <p:nvPr/>
        </p:nvSpPr>
        <p:spPr bwMode="auto">
          <a:xfrm>
            <a:off x="3252788" y="334963"/>
            <a:ext cx="284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Effector 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 high IL-2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34" y="735013"/>
            <a:ext cx="762127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"/>
          <p:cNvSpPr>
            <a:spLocks noChangeArrowheads="1"/>
          </p:cNvSpPr>
          <p:nvPr/>
        </p:nvSpPr>
        <p:spPr bwMode="auto">
          <a:xfrm>
            <a:off x="3252788" y="334963"/>
            <a:ext cx="284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Effector 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 high IL-2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7" y="735013"/>
            <a:ext cx="76644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4"/>
          <p:cNvSpPr txBox="1">
            <a:spLocks noChangeArrowheads="1"/>
          </p:cNvSpPr>
          <p:nvPr/>
        </p:nvSpPr>
        <p:spPr bwMode="auto">
          <a:xfrm>
            <a:off x="7981494" y="1241401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Locus X</a:t>
            </a:r>
          </a:p>
        </p:txBody>
      </p:sp>
      <p:sp>
        <p:nvSpPr>
          <p:cNvPr id="86018" name="Line 19"/>
          <p:cNvSpPr>
            <a:spLocks noChangeAspect="1" noChangeShapeType="1"/>
          </p:cNvSpPr>
          <p:nvPr/>
        </p:nvSpPr>
        <p:spPr bwMode="auto">
          <a:xfrm>
            <a:off x="7390944" y="1384276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Line 16"/>
          <p:cNvSpPr>
            <a:spLocks noChangeShapeType="1"/>
          </p:cNvSpPr>
          <p:nvPr/>
        </p:nvSpPr>
        <p:spPr bwMode="auto">
          <a:xfrm flipV="1">
            <a:off x="1275894" y="1663676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Line 16"/>
          <p:cNvSpPr>
            <a:spLocks noChangeShapeType="1"/>
          </p:cNvSpPr>
          <p:nvPr/>
        </p:nvSpPr>
        <p:spPr bwMode="auto">
          <a:xfrm rot="-5400000">
            <a:off x="7114719" y="1638276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auto">
          <a:xfrm>
            <a:off x="7143294" y="1851001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86022" name="Rectangle 49"/>
          <p:cNvSpPr>
            <a:spLocks noChangeArrowheads="1"/>
          </p:cNvSpPr>
          <p:nvPr/>
        </p:nvSpPr>
        <p:spPr bwMode="auto">
          <a:xfrm>
            <a:off x="4019094" y="1511276"/>
            <a:ext cx="609600" cy="304800"/>
          </a:xfrm>
          <a:prstGeom prst="rect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86023" name="Rectangle 10"/>
          <p:cNvSpPr>
            <a:spLocks noChangeArrowheads="1"/>
          </p:cNvSpPr>
          <p:nvPr/>
        </p:nvSpPr>
        <p:spPr bwMode="auto">
          <a:xfrm>
            <a:off x="4019094" y="1523976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Bcl-6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6024" name="Text Box 24"/>
          <p:cNvSpPr txBox="1">
            <a:spLocks noChangeArrowheads="1"/>
          </p:cNvSpPr>
          <p:nvPr/>
        </p:nvSpPr>
        <p:spPr bwMode="auto">
          <a:xfrm>
            <a:off x="7981494" y="5127601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Locus Y</a:t>
            </a:r>
          </a:p>
        </p:txBody>
      </p:sp>
      <p:sp>
        <p:nvSpPr>
          <p:cNvPr id="86025" name="Line 19"/>
          <p:cNvSpPr>
            <a:spLocks noChangeAspect="1" noChangeShapeType="1"/>
          </p:cNvSpPr>
          <p:nvPr/>
        </p:nvSpPr>
        <p:spPr bwMode="auto">
          <a:xfrm>
            <a:off x="7390944" y="5270476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6"/>
          <p:cNvSpPr>
            <a:spLocks noChangeShapeType="1"/>
          </p:cNvSpPr>
          <p:nvPr/>
        </p:nvSpPr>
        <p:spPr bwMode="auto">
          <a:xfrm flipV="1">
            <a:off x="1275894" y="5549876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6"/>
          <p:cNvSpPr>
            <a:spLocks noChangeShapeType="1"/>
          </p:cNvSpPr>
          <p:nvPr/>
        </p:nvSpPr>
        <p:spPr bwMode="auto">
          <a:xfrm rot="-5400000">
            <a:off x="7114719" y="5524476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Text Box 24"/>
          <p:cNvSpPr txBox="1">
            <a:spLocks noChangeArrowheads="1"/>
          </p:cNvSpPr>
          <p:nvPr/>
        </p:nvSpPr>
        <p:spPr bwMode="auto">
          <a:xfrm>
            <a:off x="7143294" y="5737201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86029" name="Rectangle 72"/>
          <p:cNvSpPr>
            <a:spLocks noChangeArrowheads="1"/>
          </p:cNvSpPr>
          <p:nvPr/>
        </p:nvSpPr>
        <p:spPr bwMode="auto">
          <a:xfrm>
            <a:off x="5695494" y="5397476"/>
            <a:ext cx="6096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86030" name="Rectangle 10"/>
          <p:cNvSpPr>
            <a:spLocks noChangeArrowheads="1"/>
          </p:cNvSpPr>
          <p:nvPr/>
        </p:nvSpPr>
        <p:spPr bwMode="auto">
          <a:xfrm>
            <a:off x="5720894" y="5410176"/>
            <a:ext cx="561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86031" name="Oval 73"/>
          <p:cNvSpPr>
            <a:spLocks noChangeArrowheads="1"/>
          </p:cNvSpPr>
          <p:nvPr/>
        </p:nvSpPr>
        <p:spPr bwMode="auto">
          <a:xfrm>
            <a:off x="3828594" y="3174976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032" name="Rectangle 10"/>
          <p:cNvSpPr>
            <a:spLocks noChangeArrowheads="1"/>
          </p:cNvSpPr>
          <p:nvPr/>
        </p:nvSpPr>
        <p:spPr bwMode="auto">
          <a:xfrm>
            <a:off x="3904794" y="3305151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6033" name="Oval 73"/>
          <p:cNvSpPr>
            <a:spLocks noChangeArrowheads="1"/>
          </p:cNvSpPr>
          <p:nvPr/>
        </p:nvSpPr>
        <p:spPr bwMode="auto">
          <a:xfrm>
            <a:off x="4476294" y="3174976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034" name="Rectangle 10"/>
          <p:cNvSpPr>
            <a:spLocks noChangeArrowheads="1"/>
          </p:cNvSpPr>
          <p:nvPr/>
        </p:nvSpPr>
        <p:spPr bwMode="auto">
          <a:xfrm>
            <a:off x="4584244" y="3305151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86035" name="Rectangle 10"/>
          <p:cNvSpPr>
            <a:spLocks noChangeArrowheads="1"/>
          </p:cNvSpPr>
          <p:nvPr/>
        </p:nvSpPr>
        <p:spPr bwMode="auto">
          <a:xfrm>
            <a:off x="5022394" y="5019651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6036" name="Rectangle 4"/>
          <p:cNvSpPr>
            <a:spLocks noChangeArrowheads="1"/>
          </p:cNvSpPr>
          <p:nvPr/>
        </p:nvSpPr>
        <p:spPr bwMode="auto">
          <a:xfrm>
            <a:off x="1625638" y="228600"/>
            <a:ext cx="6563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atin typeface="Arial" charset="0"/>
                <a:cs typeface="Arial" charset="0"/>
              </a:rPr>
              <a:t>Model for differential targeting between loci</a:t>
            </a:r>
          </a:p>
        </p:txBody>
      </p:sp>
      <p:grpSp>
        <p:nvGrpSpPr>
          <p:cNvPr id="86037" name="Group 95"/>
          <p:cNvGrpSpPr>
            <a:grpSpLocks/>
          </p:cNvGrpSpPr>
          <p:nvPr/>
        </p:nvGrpSpPr>
        <p:grpSpPr bwMode="auto">
          <a:xfrm>
            <a:off x="4171494" y="2025626"/>
            <a:ext cx="304800" cy="1074738"/>
            <a:chOff x="4038600" y="2660650"/>
            <a:chExt cx="304800" cy="1073944"/>
          </a:xfrm>
        </p:grpSpPr>
        <p:cxnSp>
          <p:nvCxnSpPr>
            <p:cNvPr id="86046" name="Straight Connector 92"/>
            <p:cNvCxnSpPr>
              <a:cxnSpLocks noChangeShapeType="1"/>
            </p:cNvCxnSpPr>
            <p:nvPr/>
          </p:nvCxnSpPr>
          <p:spPr bwMode="auto">
            <a:xfrm rot="5400000">
              <a:off x="3657600" y="3200400"/>
              <a:ext cx="1066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47" name="Straight Connector 94"/>
            <p:cNvCxnSpPr>
              <a:cxnSpLocks noChangeShapeType="1"/>
            </p:cNvCxnSpPr>
            <p:nvPr/>
          </p:nvCxnSpPr>
          <p:spPr bwMode="auto">
            <a:xfrm>
              <a:off x="4038600" y="2660650"/>
              <a:ext cx="304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038" name="Group 84"/>
          <p:cNvGrpSpPr>
            <a:grpSpLocks noChangeAspect="1"/>
          </p:cNvGrpSpPr>
          <p:nvPr/>
        </p:nvGrpSpPr>
        <p:grpSpPr bwMode="auto">
          <a:xfrm>
            <a:off x="7443332" y="5143476"/>
            <a:ext cx="250825" cy="250825"/>
            <a:chOff x="4191000" y="990600"/>
            <a:chExt cx="381000" cy="381000"/>
          </a:xfrm>
        </p:grpSpPr>
        <p:cxnSp>
          <p:nvCxnSpPr>
            <p:cNvPr id="8604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4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" name="Straight Arrow Connector 14"/>
          <p:cNvCxnSpPr>
            <a:cxnSpLocks noChangeShapeType="1"/>
          </p:cNvCxnSpPr>
          <p:nvPr/>
        </p:nvCxnSpPr>
        <p:spPr bwMode="auto">
          <a:xfrm rot="5400000">
            <a:off x="4423112" y="4175896"/>
            <a:ext cx="1135066" cy="2413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2700000"/>
            </a:camera>
            <a:lightRig rig="threePt" dir="t"/>
          </a:scene3d>
        </p:spPr>
      </p:cxnSp>
      <p:sp>
        <p:nvSpPr>
          <p:cNvPr id="86040" name="Oval 73"/>
          <p:cNvSpPr>
            <a:spLocks noChangeArrowheads="1"/>
          </p:cNvSpPr>
          <p:nvPr/>
        </p:nvSpPr>
        <p:spPr bwMode="auto">
          <a:xfrm>
            <a:off x="4933494" y="4800576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041" name="Rectangle 10"/>
          <p:cNvSpPr>
            <a:spLocks noChangeArrowheads="1"/>
          </p:cNvSpPr>
          <p:nvPr/>
        </p:nvSpPr>
        <p:spPr bwMode="auto">
          <a:xfrm>
            <a:off x="5022394" y="4930751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6042" name="Oval 73"/>
          <p:cNvSpPr>
            <a:spLocks noChangeArrowheads="1"/>
          </p:cNvSpPr>
          <p:nvPr/>
        </p:nvSpPr>
        <p:spPr bwMode="auto">
          <a:xfrm>
            <a:off x="5581194" y="4914876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043" name="Rectangle 10"/>
          <p:cNvSpPr>
            <a:spLocks noChangeArrowheads="1"/>
          </p:cNvSpPr>
          <p:nvPr/>
        </p:nvSpPr>
        <p:spPr bwMode="auto">
          <a:xfrm>
            <a:off x="5689144" y="5032351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</p:spTree>
    <p:extLst>
      <p:ext uri="{BB962C8B-B14F-4D97-AF65-F5344CB8AC3E}">
        <p14:creationId xmlns:p14="http://schemas.microsoft.com/office/powerpoint/2010/main" val="355890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4"/>
          <p:cNvSpPr txBox="1">
            <a:spLocks noChangeArrowheads="1"/>
          </p:cNvSpPr>
          <p:nvPr/>
        </p:nvSpPr>
        <p:spPr bwMode="auto">
          <a:xfrm>
            <a:off x="8011026" y="1226633"/>
            <a:ext cx="1031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  <a:cs typeface="Arial" charset="0"/>
              </a:rPr>
              <a:t>Locus X</a:t>
            </a:r>
          </a:p>
        </p:txBody>
      </p:sp>
      <p:sp>
        <p:nvSpPr>
          <p:cNvPr id="87042" name="Line 19"/>
          <p:cNvSpPr>
            <a:spLocks noChangeAspect="1" noChangeShapeType="1"/>
          </p:cNvSpPr>
          <p:nvPr/>
        </p:nvSpPr>
        <p:spPr bwMode="auto">
          <a:xfrm>
            <a:off x="7420476" y="1369508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Line 16"/>
          <p:cNvSpPr>
            <a:spLocks noChangeShapeType="1"/>
          </p:cNvSpPr>
          <p:nvPr/>
        </p:nvSpPr>
        <p:spPr bwMode="auto">
          <a:xfrm flipV="1">
            <a:off x="1305426" y="1648908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Line 16"/>
          <p:cNvSpPr>
            <a:spLocks noChangeShapeType="1"/>
          </p:cNvSpPr>
          <p:nvPr/>
        </p:nvSpPr>
        <p:spPr bwMode="auto">
          <a:xfrm rot="-5400000">
            <a:off x="7144251" y="162350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Text Box 24"/>
          <p:cNvSpPr txBox="1">
            <a:spLocks noChangeArrowheads="1"/>
          </p:cNvSpPr>
          <p:nvPr/>
        </p:nvSpPr>
        <p:spPr bwMode="auto">
          <a:xfrm>
            <a:off x="7172826" y="1836233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87046" name="Rectangle 49"/>
          <p:cNvSpPr>
            <a:spLocks noChangeArrowheads="1"/>
          </p:cNvSpPr>
          <p:nvPr/>
        </p:nvSpPr>
        <p:spPr bwMode="auto">
          <a:xfrm>
            <a:off x="4048626" y="1496508"/>
            <a:ext cx="609600" cy="304800"/>
          </a:xfrm>
          <a:prstGeom prst="rect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87047" name="Rectangle 10"/>
          <p:cNvSpPr>
            <a:spLocks noChangeArrowheads="1"/>
          </p:cNvSpPr>
          <p:nvPr/>
        </p:nvSpPr>
        <p:spPr bwMode="auto">
          <a:xfrm>
            <a:off x="4048626" y="1509208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Bcl-6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7048" name="Text Box 24"/>
          <p:cNvSpPr txBox="1">
            <a:spLocks noChangeArrowheads="1"/>
          </p:cNvSpPr>
          <p:nvPr/>
        </p:nvSpPr>
        <p:spPr bwMode="auto">
          <a:xfrm>
            <a:off x="8011026" y="5112833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  <a:cs typeface="Arial" charset="0"/>
              </a:rPr>
              <a:t>Locus Y</a:t>
            </a:r>
          </a:p>
        </p:txBody>
      </p:sp>
      <p:sp>
        <p:nvSpPr>
          <p:cNvPr id="87049" name="Line 19"/>
          <p:cNvSpPr>
            <a:spLocks noChangeAspect="1" noChangeShapeType="1"/>
          </p:cNvSpPr>
          <p:nvPr/>
        </p:nvSpPr>
        <p:spPr bwMode="auto">
          <a:xfrm>
            <a:off x="7420476" y="5255708"/>
            <a:ext cx="527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6"/>
          <p:cNvSpPr>
            <a:spLocks noChangeShapeType="1"/>
          </p:cNvSpPr>
          <p:nvPr/>
        </p:nvSpPr>
        <p:spPr bwMode="auto">
          <a:xfrm flipV="1">
            <a:off x="1305426" y="5535108"/>
            <a:ext cx="60928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6"/>
          <p:cNvSpPr>
            <a:spLocks noChangeShapeType="1"/>
          </p:cNvSpPr>
          <p:nvPr/>
        </p:nvSpPr>
        <p:spPr bwMode="auto">
          <a:xfrm rot="-5400000">
            <a:off x="7144251" y="550970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Text Box 24"/>
          <p:cNvSpPr txBox="1">
            <a:spLocks noChangeArrowheads="1"/>
          </p:cNvSpPr>
          <p:nvPr/>
        </p:nvSpPr>
        <p:spPr bwMode="auto">
          <a:xfrm>
            <a:off x="7172826" y="5722433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+1</a:t>
            </a:r>
          </a:p>
        </p:txBody>
      </p:sp>
      <p:sp>
        <p:nvSpPr>
          <p:cNvPr id="87053" name="Rectangle 72"/>
          <p:cNvSpPr>
            <a:spLocks noChangeArrowheads="1"/>
          </p:cNvSpPr>
          <p:nvPr/>
        </p:nvSpPr>
        <p:spPr bwMode="auto">
          <a:xfrm>
            <a:off x="5725026" y="5382708"/>
            <a:ext cx="6096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87054" name="Rectangle 10"/>
          <p:cNvSpPr>
            <a:spLocks noChangeArrowheads="1"/>
          </p:cNvSpPr>
          <p:nvPr/>
        </p:nvSpPr>
        <p:spPr bwMode="auto">
          <a:xfrm>
            <a:off x="5750426" y="5395408"/>
            <a:ext cx="561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87055" name="Oval 73"/>
          <p:cNvSpPr>
            <a:spLocks noChangeArrowheads="1"/>
          </p:cNvSpPr>
          <p:nvPr/>
        </p:nvSpPr>
        <p:spPr bwMode="auto">
          <a:xfrm>
            <a:off x="3858126" y="3160208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56" name="Rectangle 10"/>
          <p:cNvSpPr>
            <a:spLocks noChangeArrowheads="1"/>
          </p:cNvSpPr>
          <p:nvPr/>
        </p:nvSpPr>
        <p:spPr bwMode="auto">
          <a:xfrm>
            <a:off x="3934326" y="329038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57" name="Oval 73"/>
          <p:cNvSpPr>
            <a:spLocks noChangeArrowheads="1"/>
          </p:cNvSpPr>
          <p:nvPr/>
        </p:nvSpPr>
        <p:spPr bwMode="auto">
          <a:xfrm>
            <a:off x="4505826" y="3160208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58" name="Rectangle 10"/>
          <p:cNvSpPr>
            <a:spLocks noChangeArrowheads="1"/>
          </p:cNvSpPr>
          <p:nvPr/>
        </p:nvSpPr>
        <p:spPr bwMode="auto">
          <a:xfrm>
            <a:off x="4613776" y="3290383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  <p:sp>
        <p:nvSpPr>
          <p:cNvPr id="87059" name="Rectangle 10"/>
          <p:cNvSpPr>
            <a:spLocks noChangeArrowheads="1"/>
          </p:cNvSpPr>
          <p:nvPr/>
        </p:nvSpPr>
        <p:spPr bwMode="auto">
          <a:xfrm>
            <a:off x="5051926" y="511918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60" name="Rectangle 4"/>
          <p:cNvSpPr>
            <a:spLocks noChangeArrowheads="1"/>
          </p:cNvSpPr>
          <p:nvPr/>
        </p:nvSpPr>
        <p:spPr bwMode="auto">
          <a:xfrm>
            <a:off x="1655170" y="228600"/>
            <a:ext cx="6563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latin typeface="Arial" charset="0"/>
                <a:cs typeface="Arial" charset="0"/>
              </a:rPr>
              <a:t>Model for differential targeting between loci</a:t>
            </a:r>
          </a:p>
        </p:txBody>
      </p:sp>
      <p:sp>
        <p:nvSpPr>
          <p:cNvPr id="87061" name="Oval 73"/>
          <p:cNvSpPr>
            <a:spLocks noChangeArrowheads="1"/>
          </p:cNvSpPr>
          <p:nvPr/>
        </p:nvSpPr>
        <p:spPr bwMode="auto">
          <a:xfrm>
            <a:off x="2245226" y="3020508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62" name="Rectangle 10"/>
          <p:cNvSpPr>
            <a:spLocks noChangeArrowheads="1"/>
          </p:cNvSpPr>
          <p:nvPr/>
        </p:nvSpPr>
        <p:spPr bwMode="auto">
          <a:xfrm>
            <a:off x="2321426" y="315068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63" name="Oval 73"/>
          <p:cNvSpPr>
            <a:spLocks noChangeArrowheads="1"/>
          </p:cNvSpPr>
          <p:nvPr/>
        </p:nvSpPr>
        <p:spPr bwMode="auto">
          <a:xfrm>
            <a:off x="2613526" y="4314321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64" name="Rectangle 10"/>
          <p:cNvSpPr>
            <a:spLocks noChangeArrowheads="1"/>
          </p:cNvSpPr>
          <p:nvPr/>
        </p:nvSpPr>
        <p:spPr bwMode="auto">
          <a:xfrm>
            <a:off x="2689726" y="4444496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65" name="Oval 73"/>
          <p:cNvSpPr>
            <a:spLocks noChangeArrowheads="1"/>
          </p:cNvSpPr>
          <p:nvPr/>
        </p:nvSpPr>
        <p:spPr bwMode="auto">
          <a:xfrm>
            <a:off x="6487026" y="2703008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66" name="Rectangle 10"/>
          <p:cNvSpPr>
            <a:spLocks noChangeArrowheads="1"/>
          </p:cNvSpPr>
          <p:nvPr/>
        </p:nvSpPr>
        <p:spPr bwMode="auto">
          <a:xfrm>
            <a:off x="6563226" y="283318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67" name="Oval 73"/>
          <p:cNvSpPr>
            <a:spLocks noChangeArrowheads="1"/>
          </p:cNvSpPr>
          <p:nvPr/>
        </p:nvSpPr>
        <p:spPr bwMode="auto">
          <a:xfrm>
            <a:off x="3932739" y="963108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68" name="Rectangle 10"/>
          <p:cNvSpPr>
            <a:spLocks noChangeArrowheads="1"/>
          </p:cNvSpPr>
          <p:nvPr/>
        </p:nvSpPr>
        <p:spPr bwMode="auto">
          <a:xfrm>
            <a:off x="4008939" y="1093283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cxnSp>
        <p:nvCxnSpPr>
          <p:cNvPr id="57" name="Straight Arrow Connector 14"/>
          <p:cNvCxnSpPr>
            <a:cxnSpLocks noChangeShapeType="1"/>
          </p:cNvCxnSpPr>
          <p:nvPr/>
        </p:nvCxnSpPr>
        <p:spPr bwMode="auto">
          <a:xfrm flipV="1">
            <a:off x="2905626" y="2461708"/>
            <a:ext cx="1193800" cy="968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2700000"/>
            </a:camera>
            <a:lightRig rig="threePt" dir="t"/>
          </a:scene3d>
        </p:spPr>
      </p:cxnSp>
      <p:grpSp>
        <p:nvGrpSpPr>
          <p:cNvPr id="87070" name="Group 84"/>
          <p:cNvGrpSpPr>
            <a:grpSpLocks noChangeAspect="1"/>
          </p:cNvGrpSpPr>
          <p:nvPr/>
        </p:nvGrpSpPr>
        <p:grpSpPr bwMode="auto">
          <a:xfrm>
            <a:off x="7472864" y="1242508"/>
            <a:ext cx="250825" cy="250825"/>
            <a:chOff x="4191000" y="990600"/>
            <a:chExt cx="381000" cy="381000"/>
          </a:xfrm>
        </p:grpSpPr>
        <p:cxnSp>
          <p:nvCxnSpPr>
            <p:cNvPr id="87079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80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71" name="Group 84"/>
          <p:cNvGrpSpPr>
            <a:grpSpLocks noChangeAspect="1"/>
          </p:cNvGrpSpPr>
          <p:nvPr/>
        </p:nvGrpSpPr>
        <p:grpSpPr bwMode="auto">
          <a:xfrm>
            <a:off x="7472864" y="5128708"/>
            <a:ext cx="250825" cy="250825"/>
            <a:chOff x="4191000" y="990600"/>
            <a:chExt cx="381000" cy="381000"/>
          </a:xfrm>
        </p:grpSpPr>
        <p:cxnSp>
          <p:nvCxnSpPr>
            <p:cNvPr id="87077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78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" name="Straight Arrow Connector 14"/>
          <p:cNvCxnSpPr>
            <a:cxnSpLocks noChangeShapeType="1"/>
          </p:cNvCxnSpPr>
          <p:nvPr/>
        </p:nvCxnSpPr>
        <p:spPr bwMode="auto">
          <a:xfrm rot="5400000">
            <a:off x="4452644" y="4161128"/>
            <a:ext cx="1135066" cy="2413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2700000"/>
            </a:camera>
            <a:lightRig rig="threePt" dir="t"/>
          </a:scene3d>
        </p:spPr>
      </p:cxnSp>
      <p:sp>
        <p:nvSpPr>
          <p:cNvPr id="87073" name="Oval 73"/>
          <p:cNvSpPr>
            <a:spLocks noChangeArrowheads="1"/>
          </p:cNvSpPr>
          <p:nvPr/>
        </p:nvSpPr>
        <p:spPr bwMode="auto">
          <a:xfrm>
            <a:off x="4963026" y="4785808"/>
            <a:ext cx="838200" cy="533400"/>
          </a:xfrm>
          <a:prstGeom prst="ellipse">
            <a:avLst/>
          </a:prstGeom>
          <a:solidFill>
            <a:srgbClr val="7100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74" name="Rectangle 10"/>
          <p:cNvSpPr>
            <a:spLocks noChangeArrowheads="1"/>
          </p:cNvSpPr>
          <p:nvPr/>
        </p:nvSpPr>
        <p:spPr bwMode="auto">
          <a:xfrm>
            <a:off x="5051926" y="491598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7075" name="Oval 73"/>
          <p:cNvSpPr>
            <a:spLocks noChangeArrowheads="1"/>
          </p:cNvSpPr>
          <p:nvPr/>
        </p:nvSpPr>
        <p:spPr bwMode="auto">
          <a:xfrm>
            <a:off x="5610726" y="4900108"/>
            <a:ext cx="8382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076" name="Rectangle 10"/>
          <p:cNvSpPr>
            <a:spLocks noChangeArrowheads="1"/>
          </p:cNvSpPr>
          <p:nvPr/>
        </p:nvSpPr>
        <p:spPr bwMode="auto">
          <a:xfrm>
            <a:off x="5718676" y="5017583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cs typeface="Arial" charset="0"/>
              </a:rPr>
              <a:t>T-bet </a:t>
            </a:r>
          </a:p>
        </p:txBody>
      </p:sp>
    </p:spTree>
    <p:extLst>
      <p:ext uri="{BB962C8B-B14F-4D97-AF65-F5344CB8AC3E}">
        <p14:creationId xmlns:p14="http://schemas.microsoft.com/office/powerpoint/2010/main" val="314440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Oval 68"/>
          <p:cNvSpPr>
            <a:spLocks noChangeAspect="1" noChangeArrowheads="1"/>
          </p:cNvSpPr>
          <p:nvPr/>
        </p:nvSpPr>
        <p:spPr bwMode="auto">
          <a:xfrm>
            <a:off x="665163" y="1527486"/>
            <a:ext cx="3671887" cy="3673475"/>
          </a:xfrm>
          <a:prstGeom prst="ellipse">
            <a:avLst/>
          </a:prstGeom>
          <a:solidFill>
            <a:srgbClr val="F0FFC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66" name="Rectangle 11"/>
          <p:cNvSpPr>
            <a:spLocks noChangeArrowheads="1"/>
          </p:cNvSpPr>
          <p:nvPr/>
        </p:nvSpPr>
        <p:spPr bwMode="auto">
          <a:xfrm>
            <a:off x="3459163" y="2819711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67" name="Rectangle 10"/>
          <p:cNvSpPr>
            <a:spLocks noChangeArrowheads="1"/>
          </p:cNvSpPr>
          <p:nvPr/>
        </p:nvSpPr>
        <p:spPr bwMode="auto">
          <a:xfrm>
            <a:off x="3408363" y="2767323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068" name="Group 148"/>
          <p:cNvGrpSpPr>
            <a:grpSpLocks/>
          </p:cNvGrpSpPr>
          <p:nvPr/>
        </p:nvGrpSpPr>
        <p:grpSpPr bwMode="auto">
          <a:xfrm>
            <a:off x="3455988" y="2710173"/>
            <a:ext cx="266700" cy="109538"/>
            <a:chOff x="2448" y="4076"/>
            <a:chExt cx="336" cy="82"/>
          </a:xfrm>
        </p:grpSpPr>
        <p:sp>
          <p:nvSpPr>
            <p:cNvPr id="8827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71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9" name="Line 59"/>
          <p:cNvSpPr>
            <a:spLocks noChangeAspect="1" noChangeShapeType="1"/>
          </p:cNvSpPr>
          <p:nvPr/>
        </p:nvSpPr>
        <p:spPr bwMode="auto">
          <a:xfrm>
            <a:off x="3001963" y="281812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0" name="Group 68"/>
          <p:cNvGrpSpPr>
            <a:grpSpLocks/>
          </p:cNvGrpSpPr>
          <p:nvPr/>
        </p:nvGrpSpPr>
        <p:grpSpPr bwMode="auto">
          <a:xfrm>
            <a:off x="1235075" y="4335773"/>
            <a:ext cx="403225" cy="215900"/>
            <a:chOff x="1631951" y="4352924"/>
            <a:chExt cx="402673" cy="215444"/>
          </a:xfrm>
        </p:grpSpPr>
        <p:sp>
          <p:nvSpPr>
            <p:cNvPr id="8826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6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071" name="AutoShape 57"/>
          <p:cNvSpPr>
            <a:spLocks noChangeAspect="1" noChangeArrowheads="1"/>
          </p:cNvSpPr>
          <p:nvPr/>
        </p:nvSpPr>
        <p:spPr bwMode="auto">
          <a:xfrm>
            <a:off x="1522413" y="44532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72" name="Rectangle 58"/>
          <p:cNvSpPr>
            <a:spLocks noChangeAspect="1" noChangeArrowheads="1"/>
          </p:cNvSpPr>
          <p:nvPr/>
        </p:nvSpPr>
        <p:spPr bwMode="auto">
          <a:xfrm>
            <a:off x="1460500" y="4431023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073" name="Group 69"/>
          <p:cNvGrpSpPr>
            <a:grpSpLocks/>
          </p:cNvGrpSpPr>
          <p:nvPr/>
        </p:nvGrpSpPr>
        <p:grpSpPr bwMode="auto">
          <a:xfrm>
            <a:off x="1939925" y="1719573"/>
            <a:ext cx="403225" cy="215900"/>
            <a:chOff x="1631951" y="4352925"/>
            <a:chExt cx="402673" cy="215444"/>
          </a:xfrm>
        </p:grpSpPr>
        <p:sp>
          <p:nvSpPr>
            <p:cNvPr id="8826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67" name="Rectangle 10"/>
            <p:cNvSpPr>
              <a:spLocks noChangeArrowheads="1"/>
            </p:cNvSpPr>
            <p:nvPr/>
          </p:nvSpPr>
          <p:spPr bwMode="auto">
            <a:xfrm>
              <a:off x="1631951" y="4352925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074" name="AutoShape 57"/>
          <p:cNvSpPr>
            <a:spLocks noChangeAspect="1" noChangeArrowheads="1"/>
          </p:cNvSpPr>
          <p:nvPr/>
        </p:nvSpPr>
        <p:spPr bwMode="auto">
          <a:xfrm>
            <a:off x="2227263" y="18370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75" name="Rectangle 58"/>
          <p:cNvSpPr>
            <a:spLocks noChangeAspect="1" noChangeArrowheads="1"/>
          </p:cNvSpPr>
          <p:nvPr/>
        </p:nvSpPr>
        <p:spPr bwMode="auto">
          <a:xfrm>
            <a:off x="2152650" y="1814823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076" name="AutoShape 57"/>
          <p:cNvSpPr>
            <a:spLocks noChangeAspect="1" noChangeArrowheads="1"/>
          </p:cNvSpPr>
          <p:nvPr/>
        </p:nvSpPr>
        <p:spPr bwMode="auto">
          <a:xfrm>
            <a:off x="1870075" y="4718361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77" name="Rectangle 58"/>
          <p:cNvSpPr>
            <a:spLocks noChangeAspect="1" noChangeArrowheads="1"/>
          </p:cNvSpPr>
          <p:nvPr/>
        </p:nvSpPr>
        <p:spPr bwMode="auto">
          <a:xfrm>
            <a:off x="1795463" y="4696136"/>
            <a:ext cx="4016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078" name="AutoShape 57"/>
          <p:cNvSpPr>
            <a:spLocks noChangeAspect="1" noChangeArrowheads="1"/>
          </p:cNvSpPr>
          <p:nvPr/>
        </p:nvSpPr>
        <p:spPr bwMode="auto">
          <a:xfrm>
            <a:off x="2346325" y="4731061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79" name="Rectangle 58"/>
          <p:cNvSpPr>
            <a:spLocks noChangeAspect="1" noChangeArrowheads="1"/>
          </p:cNvSpPr>
          <p:nvPr/>
        </p:nvSpPr>
        <p:spPr bwMode="auto">
          <a:xfrm>
            <a:off x="2271713" y="4708836"/>
            <a:ext cx="4016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080" name="Rectangle 116"/>
          <p:cNvSpPr>
            <a:spLocks noChangeAspect="1" noChangeArrowheads="1"/>
          </p:cNvSpPr>
          <p:nvPr/>
        </p:nvSpPr>
        <p:spPr bwMode="auto">
          <a:xfrm>
            <a:off x="3128963" y="2762561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8081" name="Group 167"/>
          <p:cNvGrpSpPr>
            <a:grpSpLocks/>
          </p:cNvGrpSpPr>
          <p:nvPr/>
        </p:nvGrpSpPr>
        <p:grpSpPr bwMode="auto">
          <a:xfrm>
            <a:off x="7005638" y="1648136"/>
            <a:ext cx="403225" cy="215900"/>
            <a:chOff x="1631951" y="4352924"/>
            <a:chExt cx="402674" cy="215445"/>
          </a:xfrm>
        </p:grpSpPr>
        <p:sp>
          <p:nvSpPr>
            <p:cNvPr id="8826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6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082" name="Rectangle 10"/>
          <p:cNvSpPr>
            <a:spLocks noChangeArrowheads="1"/>
          </p:cNvSpPr>
          <p:nvPr/>
        </p:nvSpPr>
        <p:spPr bwMode="auto">
          <a:xfrm>
            <a:off x="3471863" y="2767323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Cxcr5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083" name="Rectangle 11"/>
          <p:cNvSpPr>
            <a:spLocks noChangeArrowheads="1"/>
          </p:cNvSpPr>
          <p:nvPr/>
        </p:nvSpPr>
        <p:spPr bwMode="auto">
          <a:xfrm>
            <a:off x="3459163" y="3264211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84" name="Rectangle 10"/>
          <p:cNvSpPr>
            <a:spLocks noChangeArrowheads="1"/>
          </p:cNvSpPr>
          <p:nvPr/>
        </p:nvSpPr>
        <p:spPr bwMode="auto">
          <a:xfrm>
            <a:off x="3408363" y="3211823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085" name="Group 148"/>
          <p:cNvGrpSpPr>
            <a:grpSpLocks/>
          </p:cNvGrpSpPr>
          <p:nvPr/>
        </p:nvGrpSpPr>
        <p:grpSpPr bwMode="auto">
          <a:xfrm>
            <a:off x="3455988" y="3154673"/>
            <a:ext cx="266700" cy="109538"/>
            <a:chOff x="2448" y="4076"/>
            <a:chExt cx="336" cy="82"/>
          </a:xfrm>
        </p:grpSpPr>
        <p:sp>
          <p:nvSpPr>
            <p:cNvPr id="8826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6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86" name="Line 59"/>
          <p:cNvSpPr>
            <a:spLocks noChangeAspect="1" noChangeShapeType="1"/>
          </p:cNvSpPr>
          <p:nvPr/>
        </p:nvSpPr>
        <p:spPr bwMode="auto">
          <a:xfrm>
            <a:off x="3001963" y="326262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116"/>
          <p:cNvSpPr>
            <a:spLocks noChangeAspect="1" noChangeArrowheads="1"/>
          </p:cNvSpPr>
          <p:nvPr/>
        </p:nvSpPr>
        <p:spPr bwMode="auto">
          <a:xfrm>
            <a:off x="3128963" y="3207061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088" name="Rectangle 10"/>
          <p:cNvSpPr>
            <a:spLocks noChangeArrowheads="1"/>
          </p:cNvSpPr>
          <p:nvPr/>
        </p:nvSpPr>
        <p:spPr bwMode="auto">
          <a:xfrm>
            <a:off x="3471863" y="3211823"/>
            <a:ext cx="450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Btla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089" name="Group 84"/>
          <p:cNvGrpSpPr>
            <a:grpSpLocks noChangeAspect="1"/>
          </p:cNvGrpSpPr>
          <p:nvPr/>
        </p:nvGrpSpPr>
        <p:grpSpPr bwMode="auto">
          <a:xfrm>
            <a:off x="3500438" y="2662548"/>
            <a:ext cx="114300" cy="114300"/>
            <a:chOff x="4191000" y="990600"/>
            <a:chExt cx="381000" cy="381000"/>
          </a:xfrm>
        </p:grpSpPr>
        <p:cxnSp>
          <p:nvCxnSpPr>
            <p:cNvPr id="88260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261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0" name="Group 84"/>
          <p:cNvGrpSpPr>
            <a:grpSpLocks noChangeAspect="1"/>
          </p:cNvGrpSpPr>
          <p:nvPr/>
        </p:nvGrpSpPr>
        <p:grpSpPr bwMode="auto">
          <a:xfrm>
            <a:off x="3487738" y="3107048"/>
            <a:ext cx="114300" cy="114300"/>
            <a:chOff x="4191000" y="990600"/>
            <a:chExt cx="381000" cy="381000"/>
          </a:xfrm>
        </p:grpSpPr>
        <p:cxnSp>
          <p:nvCxnSpPr>
            <p:cNvPr id="88258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25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8091" name="Rectangle 11"/>
          <p:cNvSpPr>
            <a:spLocks noChangeArrowheads="1"/>
          </p:cNvSpPr>
          <p:nvPr/>
        </p:nvSpPr>
        <p:spPr bwMode="auto">
          <a:xfrm>
            <a:off x="3463925" y="3746811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092" name="Rectangle 10"/>
          <p:cNvSpPr>
            <a:spLocks noChangeArrowheads="1"/>
          </p:cNvSpPr>
          <p:nvPr/>
        </p:nvSpPr>
        <p:spPr bwMode="auto">
          <a:xfrm>
            <a:off x="3413125" y="3694423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093" name="Group 148"/>
          <p:cNvGrpSpPr>
            <a:grpSpLocks/>
          </p:cNvGrpSpPr>
          <p:nvPr/>
        </p:nvGrpSpPr>
        <p:grpSpPr bwMode="auto">
          <a:xfrm>
            <a:off x="3460750" y="3637273"/>
            <a:ext cx="266700" cy="109538"/>
            <a:chOff x="2448" y="4076"/>
            <a:chExt cx="336" cy="82"/>
          </a:xfrm>
        </p:grpSpPr>
        <p:sp>
          <p:nvSpPr>
            <p:cNvPr id="8825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5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4" name="Line 59"/>
          <p:cNvSpPr>
            <a:spLocks noChangeAspect="1" noChangeShapeType="1"/>
          </p:cNvSpPr>
          <p:nvPr/>
        </p:nvSpPr>
        <p:spPr bwMode="auto">
          <a:xfrm>
            <a:off x="3006725" y="374522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116"/>
          <p:cNvSpPr>
            <a:spLocks noChangeAspect="1" noChangeArrowheads="1"/>
          </p:cNvSpPr>
          <p:nvPr/>
        </p:nvSpPr>
        <p:spPr bwMode="auto">
          <a:xfrm>
            <a:off x="3121025" y="3689661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096" name="Rectangle 10"/>
          <p:cNvSpPr>
            <a:spLocks noChangeArrowheads="1"/>
          </p:cNvSpPr>
          <p:nvPr/>
        </p:nvSpPr>
        <p:spPr bwMode="auto">
          <a:xfrm>
            <a:off x="3476625" y="3694423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Il6ra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097" name="Group 84"/>
          <p:cNvGrpSpPr>
            <a:grpSpLocks noChangeAspect="1"/>
          </p:cNvGrpSpPr>
          <p:nvPr/>
        </p:nvGrpSpPr>
        <p:grpSpPr bwMode="auto">
          <a:xfrm>
            <a:off x="3492500" y="3589648"/>
            <a:ext cx="114300" cy="114300"/>
            <a:chOff x="4191000" y="990600"/>
            <a:chExt cx="381000" cy="381000"/>
          </a:xfrm>
        </p:grpSpPr>
        <p:cxnSp>
          <p:nvCxnSpPr>
            <p:cNvPr id="8825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25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Oval 68"/>
          <p:cNvSpPr>
            <a:spLocks noChangeAspect="1" noChangeArrowheads="1"/>
          </p:cNvSpPr>
          <p:nvPr/>
        </p:nvSpPr>
        <p:spPr bwMode="auto">
          <a:xfrm>
            <a:off x="5167313" y="1527486"/>
            <a:ext cx="3671887" cy="3673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8099" name="Rectangle 11"/>
          <p:cNvSpPr>
            <a:spLocks noChangeArrowheads="1"/>
          </p:cNvSpPr>
          <p:nvPr/>
        </p:nvSpPr>
        <p:spPr bwMode="auto">
          <a:xfrm>
            <a:off x="7672388" y="2808598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00" name="Rectangle 10"/>
          <p:cNvSpPr>
            <a:spLocks noChangeArrowheads="1"/>
          </p:cNvSpPr>
          <p:nvPr/>
        </p:nvSpPr>
        <p:spPr bwMode="auto">
          <a:xfrm>
            <a:off x="7621588" y="2756211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01" name="Line 59"/>
          <p:cNvSpPr>
            <a:spLocks noChangeAspect="1" noChangeShapeType="1"/>
          </p:cNvSpPr>
          <p:nvPr/>
        </p:nvSpPr>
        <p:spPr bwMode="auto">
          <a:xfrm>
            <a:off x="7215188" y="2807011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116"/>
          <p:cNvSpPr>
            <a:spLocks noChangeAspect="1" noChangeArrowheads="1"/>
          </p:cNvSpPr>
          <p:nvPr/>
        </p:nvSpPr>
        <p:spPr bwMode="auto">
          <a:xfrm>
            <a:off x="7342188" y="2751448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03" name="Rectangle 10"/>
          <p:cNvSpPr>
            <a:spLocks noChangeArrowheads="1"/>
          </p:cNvSpPr>
          <p:nvPr/>
        </p:nvSpPr>
        <p:spPr bwMode="auto">
          <a:xfrm>
            <a:off x="7685088" y="2756211"/>
            <a:ext cx="56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Cxcr5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04" name="Rectangle 11"/>
          <p:cNvSpPr>
            <a:spLocks noChangeArrowheads="1"/>
          </p:cNvSpPr>
          <p:nvPr/>
        </p:nvSpPr>
        <p:spPr bwMode="auto">
          <a:xfrm>
            <a:off x="7672388" y="3253098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05" name="Rectangle 10"/>
          <p:cNvSpPr>
            <a:spLocks noChangeArrowheads="1"/>
          </p:cNvSpPr>
          <p:nvPr/>
        </p:nvSpPr>
        <p:spPr bwMode="auto">
          <a:xfrm>
            <a:off x="7621588" y="3200711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06" name="Line 59"/>
          <p:cNvSpPr>
            <a:spLocks noChangeAspect="1" noChangeShapeType="1"/>
          </p:cNvSpPr>
          <p:nvPr/>
        </p:nvSpPr>
        <p:spPr bwMode="auto">
          <a:xfrm>
            <a:off x="7215188" y="3251511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116"/>
          <p:cNvSpPr>
            <a:spLocks noChangeAspect="1" noChangeArrowheads="1"/>
          </p:cNvSpPr>
          <p:nvPr/>
        </p:nvSpPr>
        <p:spPr bwMode="auto">
          <a:xfrm>
            <a:off x="7342188" y="3195948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08" name="Rectangle 10"/>
          <p:cNvSpPr>
            <a:spLocks noChangeArrowheads="1"/>
          </p:cNvSpPr>
          <p:nvPr/>
        </p:nvSpPr>
        <p:spPr bwMode="auto">
          <a:xfrm>
            <a:off x="7685088" y="3200711"/>
            <a:ext cx="450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Btla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09" name="Rectangle 11"/>
          <p:cNvSpPr>
            <a:spLocks noChangeArrowheads="1"/>
          </p:cNvSpPr>
          <p:nvPr/>
        </p:nvSpPr>
        <p:spPr bwMode="auto">
          <a:xfrm>
            <a:off x="7677150" y="3735698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10" name="Rectangle 10"/>
          <p:cNvSpPr>
            <a:spLocks noChangeArrowheads="1"/>
          </p:cNvSpPr>
          <p:nvPr/>
        </p:nvSpPr>
        <p:spPr bwMode="auto">
          <a:xfrm>
            <a:off x="7626350" y="3683311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11" name="Line 59"/>
          <p:cNvSpPr>
            <a:spLocks noChangeAspect="1" noChangeShapeType="1"/>
          </p:cNvSpPr>
          <p:nvPr/>
        </p:nvSpPr>
        <p:spPr bwMode="auto">
          <a:xfrm>
            <a:off x="7219950" y="3734111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116"/>
          <p:cNvSpPr>
            <a:spLocks noChangeAspect="1" noChangeArrowheads="1"/>
          </p:cNvSpPr>
          <p:nvPr/>
        </p:nvSpPr>
        <p:spPr bwMode="auto">
          <a:xfrm>
            <a:off x="7334250" y="3678548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13" name="Rectangle 10"/>
          <p:cNvSpPr>
            <a:spLocks noChangeArrowheads="1"/>
          </p:cNvSpPr>
          <p:nvPr/>
        </p:nvSpPr>
        <p:spPr bwMode="auto">
          <a:xfrm>
            <a:off x="7689850" y="3683311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Il6ra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14" name="Group 138"/>
          <p:cNvGrpSpPr>
            <a:grpSpLocks/>
          </p:cNvGrpSpPr>
          <p:nvPr/>
        </p:nvGrpSpPr>
        <p:grpSpPr bwMode="auto">
          <a:xfrm>
            <a:off x="7370763" y="1762436"/>
            <a:ext cx="403225" cy="215900"/>
            <a:chOff x="1631951" y="4352924"/>
            <a:chExt cx="402674" cy="215445"/>
          </a:xfrm>
        </p:grpSpPr>
        <p:sp>
          <p:nvSpPr>
            <p:cNvPr id="8825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5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15" name="Group 138"/>
          <p:cNvGrpSpPr>
            <a:grpSpLocks/>
          </p:cNvGrpSpPr>
          <p:nvPr/>
        </p:nvGrpSpPr>
        <p:grpSpPr bwMode="auto">
          <a:xfrm>
            <a:off x="6170613" y="4359586"/>
            <a:ext cx="403225" cy="215900"/>
            <a:chOff x="1631951" y="4352924"/>
            <a:chExt cx="402674" cy="215445"/>
          </a:xfrm>
        </p:grpSpPr>
        <p:sp>
          <p:nvSpPr>
            <p:cNvPr id="8825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5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16" name="Group 138"/>
          <p:cNvGrpSpPr>
            <a:grpSpLocks/>
          </p:cNvGrpSpPr>
          <p:nvPr/>
        </p:nvGrpSpPr>
        <p:grpSpPr bwMode="auto">
          <a:xfrm>
            <a:off x="5749925" y="4227823"/>
            <a:ext cx="403225" cy="215900"/>
            <a:chOff x="1631951" y="4352924"/>
            <a:chExt cx="402673" cy="215444"/>
          </a:xfrm>
        </p:grpSpPr>
        <p:sp>
          <p:nvSpPr>
            <p:cNvPr id="8824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4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17" name="Line 64"/>
          <p:cNvSpPr>
            <a:spLocks noChangeAspect="1" noChangeShapeType="1"/>
          </p:cNvSpPr>
          <p:nvPr/>
        </p:nvSpPr>
        <p:spPr bwMode="auto">
          <a:xfrm>
            <a:off x="4457700" y="3075298"/>
            <a:ext cx="574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8" name="Line 64"/>
          <p:cNvSpPr>
            <a:spLocks noChangeAspect="1" noChangeShapeType="1"/>
          </p:cNvSpPr>
          <p:nvPr/>
        </p:nvSpPr>
        <p:spPr bwMode="auto">
          <a:xfrm flipH="1">
            <a:off x="4451350" y="3449948"/>
            <a:ext cx="574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9" name="Rectangle 10"/>
          <p:cNvSpPr>
            <a:spLocks noChangeArrowheads="1"/>
          </p:cNvSpPr>
          <p:nvPr/>
        </p:nvSpPr>
        <p:spPr bwMode="auto">
          <a:xfrm>
            <a:off x="4473575" y="3032436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20" name="Group 69"/>
          <p:cNvGrpSpPr>
            <a:grpSpLocks/>
          </p:cNvGrpSpPr>
          <p:nvPr/>
        </p:nvGrpSpPr>
        <p:grpSpPr bwMode="auto">
          <a:xfrm>
            <a:off x="6773863" y="1706873"/>
            <a:ext cx="403225" cy="215900"/>
            <a:chOff x="1631951" y="4352924"/>
            <a:chExt cx="402674" cy="215444"/>
          </a:xfrm>
        </p:grpSpPr>
        <p:sp>
          <p:nvSpPr>
            <p:cNvPr id="8824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4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21" name="AutoShape 57"/>
          <p:cNvSpPr>
            <a:spLocks noChangeAspect="1" noChangeArrowheads="1"/>
          </p:cNvSpPr>
          <p:nvPr/>
        </p:nvSpPr>
        <p:spPr bwMode="auto">
          <a:xfrm>
            <a:off x="7061200" y="18243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22" name="Rectangle 58"/>
          <p:cNvSpPr>
            <a:spLocks noChangeAspect="1" noChangeArrowheads="1"/>
          </p:cNvSpPr>
          <p:nvPr/>
        </p:nvSpPr>
        <p:spPr bwMode="auto">
          <a:xfrm>
            <a:off x="6986588" y="1802123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23" name="Group 68"/>
          <p:cNvGrpSpPr>
            <a:grpSpLocks/>
          </p:cNvGrpSpPr>
          <p:nvPr/>
        </p:nvGrpSpPr>
        <p:grpSpPr bwMode="auto">
          <a:xfrm>
            <a:off x="5995988" y="1910073"/>
            <a:ext cx="403225" cy="215900"/>
            <a:chOff x="1631951" y="4352924"/>
            <a:chExt cx="402674" cy="215444"/>
          </a:xfrm>
        </p:grpSpPr>
        <p:sp>
          <p:nvSpPr>
            <p:cNvPr id="8824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4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24" name="AutoShape 57"/>
          <p:cNvSpPr>
            <a:spLocks noChangeAspect="1" noChangeArrowheads="1"/>
          </p:cNvSpPr>
          <p:nvPr/>
        </p:nvSpPr>
        <p:spPr bwMode="auto">
          <a:xfrm>
            <a:off x="6283325" y="20275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25" name="Rectangle 58"/>
          <p:cNvSpPr>
            <a:spLocks noChangeAspect="1" noChangeArrowheads="1"/>
          </p:cNvSpPr>
          <p:nvPr/>
        </p:nvSpPr>
        <p:spPr bwMode="auto">
          <a:xfrm>
            <a:off x="6221413" y="2005323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26" name="Group 68"/>
          <p:cNvGrpSpPr>
            <a:grpSpLocks/>
          </p:cNvGrpSpPr>
          <p:nvPr/>
        </p:nvGrpSpPr>
        <p:grpSpPr bwMode="auto">
          <a:xfrm>
            <a:off x="6564313" y="4399273"/>
            <a:ext cx="403225" cy="215900"/>
            <a:chOff x="1631951" y="4352924"/>
            <a:chExt cx="402674" cy="215444"/>
          </a:xfrm>
        </p:grpSpPr>
        <p:sp>
          <p:nvSpPr>
            <p:cNvPr id="8824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4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27" name="AutoShape 57"/>
          <p:cNvSpPr>
            <a:spLocks noChangeAspect="1" noChangeArrowheads="1"/>
          </p:cNvSpPr>
          <p:nvPr/>
        </p:nvSpPr>
        <p:spPr bwMode="auto">
          <a:xfrm>
            <a:off x="6851650" y="45167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28" name="Rectangle 58"/>
          <p:cNvSpPr>
            <a:spLocks noChangeAspect="1" noChangeArrowheads="1"/>
          </p:cNvSpPr>
          <p:nvPr/>
        </p:nvSpPr>
        <p:spPr bwMode="auto">
          <a:xfrm>
            <a:off x="6789738" y="4494523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29" name="Group 69"/>
          <p:cNvGrpSpPr>
            <a:grpSpLocks/>
          </p:cNvGrpSpPr>
          <p:nvPr/>
        </p:nvGrpSpPr>
        <p:grpSpPr bwMode="auto">
          <a:xfrm>
            <a:off x="6086475" y="4640573"/>
            <a:ext cx="403225" cy="215900"/>
            <a:chOff x="1631951" y="4352924"/>
            <a:chExt cx="402673" cy="215444"/>
          </a:xfrm>
        </p:grpSpPr>
        <p:sp>
          <p:nvSpPr>
            <p:cNvPr id="8824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4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30" name="AutoShape 57"/>
          <p:cNvSpPr>
            <a:spLocks noChangeAspect="1" noChangeArrowheads="1"/>
          </p:cNvSpPr>
          <p:nvPr/>
        </p:nvSpPr>
        <p:spPr bwMode="auto">
          <a:xfrm>
            <a:off x="6373813" y="47580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31" name="Rectangle 58"/>
          <p:cNvSpPr>
            <a:spLocks noChangeAspect="1" noChangeArrowheads="1"/>
          </p:cNvSpPr>
          <p:nvPr/>
        </p:nvSpPr>
        <p:spPr bwMode="auto">
          <a:xfrm>
            <a:off x="6299200" y="4735823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32" name="Group 69"/>
          <p:cNvGrpSpPr>
            <a:grpSpLocks/>
          </p:cNvGrpSpPr>
          <p:nvPr/>
        </p:nvGrpSpPr>
        <p:grpSpPr bwMode="auto">
          <a:xfrm>
            <a:off x="6626225" y="4804086"/>
            <a:ext cx="403225" cy="215900"/>
            <a:chOff x="1631951" y="4352924"/>
            <a:chExt cx="402673" cy="215445"/>
          </a:xfrm>
        </p:grpSpPr>
        <p:sp>
          <p:nvSpPr>
            <p:cNvPr id="8823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3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33" name="Group 138"/>
          <p:cNvGrpSpPr>
            <a:grpSpLocks/>
          </p:cNvGrpSpPr>
          <p:nvPr/>
        </p:nvGrpSpPr>
        <p:grpSpPr bwMode="auto">
          <a:xfrm>
            <a:off x="6335713" y="1659248"/>
            <a:ext cx="403225" cy="215900"/>
            <a:chOff x="1631951" y="4352924"/>
            <a:chExt cx="402674" cy="215444"/>
          </a:xfrm>
        </p:grpSpPr>
        <p:sp>
          <p:nvSpPr>
            <p:cNvPr id="8823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3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34" name="Group 138"/>
          <p:cNvGrpSpPr>
            <a:grpSpLocks/>
          </p:cNvGrpSpPr>
          <p:nvPr/>
        </p:nvGrpSpPr>
        <p:grpSpPr bwMode="auto">
          <a:xfrm>
            <a:off x="7131050" y="4815198"/>
            <a:ext cx="403225" cy="215900"/>
            <a:chOff x="1631951" y="4352924"/>
            <a:chExt cx="402673" cy="215444"/>
          </a:xfrm>
        </p:grpSpPr>
        <p:sp>
          <p:nvSpPr>
            <p:cNvPr id="8823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3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35" name="Rectangle 10"/>
          <p:cNvSpPr>
            <a:spLocks noChangeArrowheads="1"/>
          </p:cNvSpPr>
          <p:nvPr/>
        </p:nvSpPr>
        <p:spPr bwMode="auto">
          <a:xfrm>
            <a:off x="4156075" y="4175436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T</a:t>
            </a:r>
            <a:r>
              <a:rPr lang="en-US" sz="1200" baseline="-25000">
                <a:latin typeface="Arial" charset="0"/>
                <a:cs typeface="Arial" charset="0"/>
              </a:rPr>
              <a:t>H</a:t>
            </a:r>
            <a:r>
              <a:rPr lang="en-US" sz="1200">
                <a:latin typeface="Arial" charset="0"/>
                <a:cs typeface="Arial" charset="0"/>
              </a:rPr>
              <a:t>1 polarizing</a:t>
            </a:r>
          </a:p>
          <a:p>
            <a:r>
              <a:rPr lang="en-US" sz="1200">
                <a:latin typeface="Arial" charset="0"/>
                <a:cs typeface="Arial" charset="0"/>
              </a:rPr>
              <a:t>   conditions</a:t>
            </a:r>
            <a:r>
              <a:rPr lang="en-US" sz="12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36" name="Rectangle 11"/>
          <p:cNvSpPr>
            <a:spLocks noChangeArrowheads="1"/>
          </p:cNvSpPr>
          <p:nvPr/>
        </p:nvSpPr>
        <p:spPr bwMode="auto">
          <a:xfrm>
            <a:off x="1512888" y="3310248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37" name="Rectangle 10"/>
          <p:cNvSpPr>
            <a:spLocks noChangeArrowheads="1"/>
          </p:cNvSpPr>
          <p:nvPr/>
        </p:nvSpPr>
        <p:spPr bwMode="auto">
          <a:xfrm>
            <a:off x="1535113" y="3257861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Bcl6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38" name="Group 148"/>
          <p:cNvGrpSpPr>
            <a:grpSpLocks/>
          </p:cNvGrpSpPr>
          <p:nvPr/>
        </p:nvGrpSpPr>
        <p:grpSpPr bwMode="auto">
          <a:xfrm>
            <a:off x="1509713" y="3200711"/>
            <a:ext cx="266700" cy="109537"/>
            <a:chOff x="2448" y="4076"/>
            <a:chExt cx="336" cy="82"/>
          </a:xfrm>
        </p:grpSpPr>
        <p:sp>
          <p:nvSpPr>
            <p:cNvPr id="8823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3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39" name="Line 59"/>
          <p:cNvSpPr>
            <a:spLocks noChangeAspect="1" noChangeShapeType="1"/>
          </p:cNvSpPr>
          <p:nvPr/>
        </p:nvSpPr>
        <p:spPr bwMode="auto">
          <a:xfrm>
            <a:off x="723900" y="3308661"/>
            <a:ext cx="1322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0" name="Rectangle 116"/>
          <p:cNvSpPr>
            <a:spLocks noChangeAspect="1" noChangeArrowheads="1"/>
          </p:cNvSpPr>
          <p:nvPr/>
        </p:nvSpPr>
        <p:spPr bwMode="auto">
          <a:xfrm>
            <a:off x="928688" y="3265798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41" name="Rectangle 11"/>
          <p:cNvSpPr>
            <a:spLocks noChangeArrowheads="1"/>
          </p:cNvSpPr>
          <p:nvPr/>
        </p:nvSpPr>
        <p:spPr bwMode="auto">
          <a:xfrm>
            <a:off x="6118225" y="3256273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42" name="Rectangle 10"/>
          <p:cNvSpPr>
            <a:spLocks noChangeArrowheads="1"/>
          </p:cNvSpPr>
          <p:nvPr/>
        </p:nvSpPr>
        <p:spPr bwMode="auto">
          <a:xfrm>
            <a:off x="6140450" y="3203886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Bcl6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43" name="Line 59"/>
          <p:cNvSpPr>
            <a:spLocks noChangeAspect="1" noChangeShapeType="1"/>
          </p:cNvSpPr>
          <p:nvPr/>
        </p:nvSpPr>
        <p:spPr bwMode="auto">
          <a:xfrm>
            <a:off x="5329238" y="3254686"/>
            <a:ext cx="1322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44" name="Rectangle 116"/>
          <p:cNvSpPr>
            <a:spLocks noChangeAspect="1" noChangeArrowheads="1"/>
          </p:cNvSpPr>
          <p:nvPr/>
        </p:nvSpPr>
        <p:spPr bwMode="auto">
          <a:xfrm>
            <a:off x="5451475" y="3211823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45" name="AutoShape 57"/>
          <p:cNvSpPr>
            <a:spLocks noChangeAspect="1" noChangeArrowheads="1"/>
          </p:cNvSpPr>
          <p:nvPr/>
        </p:nvSpPr>
        <p:spPr bwMode="auto">
          <a:xfrm>
            <a:off x="2451100" y="2157723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46" name="Rectangle 58"/>
          <p:cNvSpPr>
            <a:spLocks noChangeAspect="1" noChangeArrowheads="1"/>
          </p:cNvSpPr>
          <p:nvPr/>
        </p:nvSpPr>
        <p:spPr bwMode="auto">
          <a:xfrm>
            <a:off x="2376488" y="2135498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147" name="AutoShape 57"/>
          <p:cNvSpPr>
            <a:spLocks noChangeAspect="1" noChangeArrowheads="1"/>
          </p:cNvSpPr>
          <p:nvPr/>
        </p:nvSpPr>
        <p:spPr bwMode="auto">
          <a:xfrm>
            <a:off x="1619250" y="1910073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48" name="Rectangle 58"/>
          <p:cNvSpPr>
            <a:spLocks noChangeAspect="1" noChangeArrowheads="1"/>
          </p:cNvSpPr>
          <p:nvPr/>
        </p:nvSpPr>
        <p:spPr bwMode="auto">
          <a:xfrm>
            <a:off x="1544638" y="1887848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149" name="AutoShape 57"/>
          <p:cNvSpPr>
            <a:spLocks noChangeAspect="1" noChangeArrowheads="1"/>
          </p:cNvSpPr>
          <p:nvPr/>
        </p:nvSpPr>
        <p:spPr bwMode="auto">
          <a:xfrm>
            <a:off x="1839913" y="220534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50" name="Rectangle 58"/>
          <p:cNvSpPr>
            <a:spLocks noChangeAspect="1" noChangeArrowheads="1"/>
          </p:cNvSpPr>
          <p:nvPr/>
        </p:nvSpPr>
        <p:spPr bwMode="auto">
          <a:xfrm>
            <a:off x="1766888" y="2183123"/>
            <a:ext cx="400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51" name="Group 68"/>
          <p:cNvGrpSpPr>
            <a:grpSpLocks/>
          </p:cNvGrpSpPr>
          <p:nvPr/>
        </p:nvGrpSpPr>
        <p:grpSpPr bwMode="auto">
          <a:xfrm>
            <a:off x="7580313" y="2008498"/>
            <a:ext cx="403225" cy="215900"/>
            <a:chOff x="1631951" y="4352924"/>
            <a:chExt cx="402674" cy="215444"/>
          </a:xfrm>
        </p:grpSpPr>
        <p:sp>
          <p:nvSpPr>
            <p:cNvPr id="8823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3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52" name="AutoShape 57"/>
          <p:cNvSpPr>
            <a:spLocks noChangeAspect="1" noChangeArrowheads="1"/>
          </p:cNvSpPr>
          <p:nvPr/>
        </p:nvSpPr>
        <p:spPr bwMode="auto">
          <a:xfrm>
            <a:off x="7867650" y="2125973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53" name="Rectangle 58"/>
          <p:cNvSpPr>
            <a:spLocks noChangeAspect="1" noChangeArrowheads="1"/>
          </p:cNvSpPr>
          <p:nvPr/>
        </p:nvSpPr>
        <p:spPr bwMode="auto">
          <a:xfrm>
            <a:off x="7805738" y="2103748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154" name="AutoShape 57"/>
          <p:cNvSpPr>
            <a:spLocks noChangeAspect="1" noChangeArrowheads="1"/>
          </p:cNvSpPr>
          <p:nvPr/>
        </p:nvSpPr>
        <p:spPr bwMode="auto">
          <a:xfrm>
            <a:off x="2090738" y="4446898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55" name="Rectangle 58"/>
          <p:cNvSpPr>
            <a:spLocks noChangeAspect="1" noChangeArrowheads="1"/>
          </p:cNvSpPr>
          <p:nvPr/>
        </p:nvSpPr>
        <p:spPr bwMode="auto">
          <a:xfrm>
            <a:off x="2016125" y="4424673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8156" name="Group 69"/>
          <p:cNvGrpSpPr>
            <a:grpSpLocks/>
          </p:cNvGrpSpPr>
          <p:nvPr/>
        </p:nvGrpSpPr>
        <p:grpSpPr bwMode="auto">
          <a:xfrm>
            <a:off x="5784850" y="4521511"/>
            <a:ext cx="403225" cy="215900"/>
            <a:chOff x="1631951" y="4352924"/>
            <a:chExt cx="402673" cy="215445"/>
          </a:xfrm>
        </p:grpSpPr>
        <p:sp>
          <p:nvSpPr>
            <p:cNvPr id="8822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2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57" name="Group 138"/>
          <p:cNvGrpSpPr>
            <a:grpSpLocks/>
          </p:cNvGrpSpPr>
          <p:nvPr/>
        </p:nvGrpSpPr>
        <p:grpSpPr bwMode="auto">
          <a:xfrm>
            <a:off x="7262813" y="4007161"/>
            <a:ext cx="403225" cy="215900"/>
            <a:chOff x="1631951" y="4352924"/>
            <a:chExt cx="402674" cy="215445"/>
          </a:xfrm>
        </p:grpSpPr>
        <p:sp>
          <p:nvSpPr>
            <p:cNvPr id="8822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2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58" name="Group 69"/>
          <p:cNvGrpSpPr>
            <a:grpSpLocks/>
          </p:cNvGrpSpPr>
          <p:nvPr/>
        </p:nvGrpSpPr>
        <p:grpSpPr bwMode="auto">
          <a:xfrm>
            <a:off x="6789738" y="2349811"/>
            <a:ext cx="403225" cy="215900"/>
            <a:chOff x="1631951" y="4352924"/>
            <a:chExt cx="402674" cy="214308"/>
          </a:xfrm>
        </p:grpSpPr>
        <p:sp>
          <p:nvSpPr>
            <p:cNvPr id="8822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2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59" name="Group 138"/>
          <p:cNvGrpSpPr>
            <a:grpSpLocks/>
          </p:cNvGrpSpPr>
          <p:nvPr/>
        </p:nvGrpSpPr>
        <p:grpSpPr bwMode="auto">
          <a:xfrm>
            <a:off x="7062788" y="2165661"/>
            <a:ext cx="403225" cy="215900"/>
            <a:chOff x="1631951" y="4352924"/>
            <a:chExt cx="402674" cy="215445"/>
          </a:xfrm>
        </p:grpSpPr>
        <p:sp>
          <p:nvSpPr>
            <p:cNvPr id="8822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2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60" name="Group 69"/>
          <p:cNvGrpSpPr>
            <a:grpSpLocks/>
          </p:cNvGrpSpPr>
          <p:nvPr/>
        </p:nvGrpSpPr>
        <p:grpSpPr bwMode="auto">
          <a:xfrm>
            <a:off x="6657975" y="2110098"/>
            <a:ext cx="403225" cy="215900"/>
            <a:chOff x="1631951" y="4352924"/>
            <a:chExt cx="402673" cy="215444"/>
          </a:xfrm>
        </p:grpSpPr>
        <p:sp>
          <p:nvSpPr>
            <p:cNvPr id="8822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2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8161" name="Rectangle 11"/>
          <p:cNvSpPr>
            <a:spLocks noChangeArrowheads="1"/>
          </p:cNvSpPr>
          <p:nvPr/>
        </p:nvSpPr>
        <p:spPr bwMode="auto">
          <a:xfrm>
            <a:off x="3460750" y="4188136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62" name="Rectangle 10"/>
          <p:cNvSpPr>
            <a:spLocks noChangeArrowheads="1"/>
          </p:cNvSpPr>
          <p:nvPr/>
        </p:nvSpPr>
        <p:spPr bwMode="auto">
          <a:xfrm>
            <a:off x="3530600" y="4135748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Ifng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63" name="Group 148"/>
          <p:cNvGrpSpPr>
            <a:grpSpLocks/>
          </p:cNvGrpSpPr>
          <p:nvPr/>
        </p:nvGrpSpPr>
        <p:grpSpPr bwMode="auto">
          <a:xfrm>
            <a:off x="3452813" y="4078598"/>
            <a:ext cx="266700" cy="109538"/>
            <a:chOff x="2432" y="4076"/>
            <a:chExt cx="336" cy="82"/>
          </a:xfrm>
        </p:grpSpPr>
        <p:sp>
          <p:nvSpPr>
            <p:cNvPr id="88218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19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64" name="Line 59"/>
          <p:cNvSpPr>
            <a:spLocks noChangeAspect="1" noChangeShapeType="1"/>
          </p:cNvSpPr>
          <p:nvPr/>
        </p:nvSpPr>
        <p:spPr bwMode="auto">
          <a:xfrm>
            <a:off x="3003550" y="418654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5" name="Rectangle 116"/>
          <p:cNvSpPr>
            <a:spLocks noChangeAspect="1" noChangeArrowheads="1"/>
          </p:cNvSpPr>
          <p:nvPr/>
        </p:nvSpPr>
        <p:spPr bwMode="auto">
          <a:xfrm>
            <a:off x="3162300" y="4130986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66" name="AutoShape 57"/>
          <p:cNvSpPr>
            <a:spLocks noChangeAspect="1" noChangeArrowheads="1"/>
          </p:cNvSpPr>
          <p:nvPr/>
        </p:nvSpPr>
        <p:spPr bwMode="auto">
          <a:xfrm>
            <a:off x="3119438" y="3988111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67" name="Rectangle 58"/>
          <p:cNvSpPr>
            <a:spLocks noChangeAspect="1" noChangeArrowheads="1"/>
          </p:cNvSpPr>
          <p:nvPr/>
        </p:nvSpPr>
        <p:spPr bwMode="auto">
          <a:xfrm>
            <a:off x="3057525" y="3965886"/>
            <a:ext cx="4016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8168" name="Rectangle 11"/>
          <p:cNvSpPr>
            <a:spLocks noChangeArrowheads="1"/>
          </p:cNvSpPr>
          <p:nvPr/>
        </p:nvSpPr>
        <p:spPr bwMode="auto">
          <a:xfrm>
            <a:off x="7683500" y="4261161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69" name="Rectangle 10"/>
          <p:cNvSpPr>
            <a:spLocks noChangeArrowheads="1"/>
          </p:cNvSpPr>
          <p:nvPr/>
        </p:nvSpPr>
        <p:spPr bwMode="auto">
          <a:xfrm>
            <a:off x="7753350" y="4208773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Ifng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70" name="Group 148"/>
          <p:cNvGrpSpPr>
            <a:grpSpLocks/>
          </p:cNvGrpSpPr>
          <p:nvPr/>
        </p:nvGrpSpPr>
        <p:grpSpPr bwMode="auto">
          <a:xfrm>
            <a:off x="7680325" y="4151623"/>
            <a:ext cx="266700" cy="109538"/>
            <a:chOff x="2448" y="4076"/>
            <a:chExt cx="336" cy="82"/>
          </a:xfrm>
        </p:grpSpPr>
        <p:sp>
          <p:nvSpPr>
            <p:cNvPr id="8821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1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71" name="Line 59"/>
          <p:cNvSpPr>
            <a:spLocks noChangeAspect="1" noChangeShapeType="1"/>
          </p:cNvSpPr>
          <p:nvPr/>
        </p:nvSpPr>
        <p:spPr bwMode="auto">
          <a:xfrm>
            <a:off x="7226300" y="425957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2" name="Rectangle 116"/>
          <p:cNvSpPr>
            <a:spLocks noChangeAspect="1" noChangeArrowheads="1"/>
          </p:cNvSpPr>
          <p:nvPr/>
        </p:nvSpPr>
        <p:spPr bwMode="auto">
          <a:xfrm>
            <a:off x="7385050" y="4204011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6423025" y="3476936"/>
            <a:ext cx="839788" cy="558800"/>
          </a:xfrm>
          <a:prstGeom prst="straightConnector1">
            <a:avLst/>
          </a:prstGeom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174" name="Group 84"/>
          <p:cNvGrpSpPr>
            <a:grpSpLocks noChangeAspect="1"/>
          </p:cNvGrpSpPr>
          <p:nvPr/>
        </p:nvGrpSpPr>
        <p:grpSpPr bwMode="auto">
          <a:xfrm>
            <a:off x="7716838" y="4091298"/>
            <a:ext cx="114300" cy="114300"/>
            <a:chOff x="4191000" y="990600"/>
            <a:chExt cx="381000" cy="381000"/>
          </a:xfrm>
        </p:grpSpPr>
        <p:cxnSp>
          <p:nvCxnSpPr>
            <p:cNvPr id="8821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21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175" name="Group 148"/>
          <p:cNvGrpSpPr>
            <a:grpSpLocks/>
          </p:cNvGrpSpPr>
          <p:nvPr/>
        </p:nvGrpSpPr>
        <p:grpSpPr bwMode="auto">
          <a:xfrm>
            <a:off x="6115050" y="3137211"/>
            <a:ext cx="266700" cy="109537"/>
            <a:chOff x="2432" y="4076"/>
            <a:chExt cx="336" cy="82"/>
          </a:xfrm>
        </p:grpSpPr>
        <p:sp>
          <p:nvSpPr>
            <p:cNvPr id="8821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13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76" name="Group 148"/>
          <p:cNvGrpSpPr>
            <a:grpSpLocks/>
          </p:cNvGrpSpPr>
          <p:nvPr/>
        </p:nvGrpSpPr>
        <p:grpSpPr bwMode="auto">
          <a:xfrm>
            <a:off x="7664450" y="2689536"/>
            <a:ext cx="266700" cy="109537"/>
            <a:chOff x="2432" y="4076"/>
            <a:chExt cx="336" cy="82"/>
          </a:xfrm>
        </p:grpSpPr>
        <p:sp>
          <p:nvSpPr>
            <p:cNvPr id="8821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11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77" name="Group 148"/>
          <p:cNvGrpSpPr>
            <a:grpSpLocks/>
          </p:cNvGrpSpPr>
          <p:nvPr/>
        </p:nvGrpSpPr>
        <p:grpSpPr bwMode="auto">
          <a:xfrm>
            <a:off x="7664450" y="3134036"/>
            <a:ext cx="266700" cy="109537"/>
            <a:chOff x="2432" y="4076"/>
            <a:chExt cx="336" cy="82"/>
          </a:xfrm>
        </p:grpSpPr>
        <p:sp>
          <p:nvSpPr>
            <p:cNvPr id="88208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09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78" name="Group 148"/>
          <p:cNvGrpSpPr>
            <a:grpSpLocks/>
          </p:cNvGrpSpPr>
          <p:nvPr/>
        </p:nvGrpSpPr>
        <p:grpSpPr bwMode="auto">
          <a:xfrm>
            <a:off x="7667625" y="3616636"/>
            <a:ext cx="266700" cy="109537"/>
            <a:chOff x="2432" y="4076"/>
            <a:chExt cx="336" cy="82"/>
          </a:xfrm>
        </p:grpSpPr>
        <p:sp>
          <p:nvSpPr>
            <p:cNvPr id="8820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07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79" name="Rectangle 11"/>
          <p:cNvSpPr>
            <a:spLocks noChangeArrowheads="1"/>
          </p:cNvSpPr>
          <p:nvPr/>
        </p:nvSpPr>
        <p:spPr bwMode="auto">
          <a:xfrm>
            <a:off x="5927725" y="4002398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80" name="Rectangle 10"/>
          <p:cNvSpPr>
            <a:spLocks noChangeArrowheads="1"/>
          </p:cNvSpPr>
          <p:nvPr/>
        </p:nvSpPr>
        <p:spPr bwMode="auto">
          <a:xfrm>
            <a:off x="5902325" y="3950011"/>
            <a:ext cx="604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Prdm1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8181" name="Group 148"/>
          <p:cNvGrpSpPr>
            <a:grpSpLocks/>
          </p:cNvGrpSpPr>
          <p:nvPr/>
        </p:nvGrpSpPr>
        <p:grpSpPr bwMode="auto">
          <a:xfrm>
            <a:off x="5924550" y="3892861"/>
            <a:ext cx="266700" cy="109537"/>
            <a:chOff x="2448" y="4076"/>
            <a:chExt cx="336" cy="82"/>
          </a:xfrm>
        </p:grpSpPr>
        <p:sp>
          <p:nvSpPr>
            <p:cNvPr id="88204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05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82" name="Line 59"/>
          <p:cNvSpPr>
            <a:spLocks noChangeAspect="1" noChangeShapeType="1"/>
          </p:cNvSpPr>
          <p:nvPr/>
        </p:nvSpPr>
        <p:spPr bwMode="auto">
          <a:xfrm>
            <a:off x="5470525" y="4000811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83" name="Rectangle 116"/>
          <p:cNvSpPr>
            <a:spLocks noChangeAspect="1" noChangeArrowheads="1"/>
          </p:cNvSpPr>
          <p:nvPr/>
        </p:nvSpPr>
        <p:spPr bwMode="auto">
          <a:xfrm>
            <a:off x="5629275" y="3945248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8184" name="Group 143"/>
          <p:cNvGrpSpPr>
            <a:grpSpLocks/>
          </p:cNvGrpSpPr>
          <p:nvPr/>
        </p:nvGrpSpPr>
        <p:grpSpPr bwMode="auto">
          <a:xfrm>
            <a:off x="5516563" y="3748398"/>
            <a:ext cx="403225" cy="215900"/>
            <a:chOff x="1631951" y="4352924"/>
            <a:chExt cx="402674" cy="215444"/>
          </a:xfrm>
        </p:grpSpPr>
        <p:sp>
          <p:nvSpPr>
            <p:cNvPr id="8820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20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8185" name="Group 84"/>
          <p:cNvGrpSpPr>
            <a:grpSpLocks noChangeAspect="1"/>
          </p:cNvGrpSpPr>
          <p:nvPr/>
        </p:nvGrpSpPr>
        <p:grpSpPr bwMode="auto">
          <a:xfrm>
            <a:off x="5969000" y="3832536"/>
            <a:ext cx="114300" cy="114300"/>
            <a:chOff x="4191000" y="990600"/>
            <a:chExt cx="381000" cy="381000"/>
          </a:xfrm>
        </p:grpSpPr>
        <p:cxnSp>
          <p:nvCxnSpPr>
            <p:cNvPr id="88200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201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1" name="Straight Arrow Connector 260"/>
          <p:cNvCxnSpPr/>
          <p:nvPr/>
        </p:nvCxnSpPr>
        <p:spPr>
          <a:xfrm rot="5400000">
            <a:off x="5830887" y="3483286"/>
            <a:ext cx="239713" cy="230188"/>
          </a:xfrm>
          <a:prstGeom prst="straightConnector1">
            <a:avLst/>
          </a:prstGeom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187" name="Right Triangle 69"/>
          <p:cNvSpPr>
            <a:spLocks noChangeAspect="1" noChangeArrowheads="1"/>
          </p:cNvSpPr>
          <p:nvPr/>
        </p:nvSpPr>
        <p:spPr bwMode="auto">
          <a:xfrm flipH="1">
            <a:off x="1887538" y="5450782"/>
            <a:ext cx="5588000" cy="274638"/>
          </a:xfrm>
          <a:prstGeom prst="rtTriangle">
            <a:avLst/>
          </a:prstGeom>
          <a:solidFill>
            <a:srgbClr val="66006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188" name="Rectangle 10"/>
          <p:cNvSpPr>
            <a:spLocks noChangeArrowheads="1"/>
          </p:cNvSpPr>
          <p:nvPr/>
        </p:nvSpPr>
        <p:spPr bwMode="auto">
          <a:xfrm>
            <a:off x="1173163" y="5503170"/>
            <a:ext cx="623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8189" name="Rectangle 10"/>
          <p:cNvSpPr>
            <a:spLocks noChangeArrowheads="1"/>
          </p:cNvSpPr>
          <p:nvPr/>
        </p:nvSpPr>
        <p:spPr bwMode="auto">
          <a:xfrm>
            <a:off x="7439025" y="5426970"/>
            <a:ext cx="623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8190" name="TextBox 267"/>
          <p:cNvSpPr txBox="1">
            <a:spLocks noChangeArrowheads="1"/>
          </p:cNvSpPr>
          <p:nvPr/>
        </p:nvSpPr>
        <p:spPr bwMode="auto">
          <a:xfrm>
            <a:off x="1680318" y="63500"/>
            <a:ext cx="711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Are there conditions that naturally induce Bcl-6 </a:t>
            </a:r>
          </a:p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expression in T</a:t>
            </a:r>
            <a:r>
              <a:rPr lang="en-US" baseline="-25000" dirty="0">
                <a:latin typeface="Arial" charset="0"/>
                <a:cs typeface="Arial" charset="0"/>
              </a:rPr>
              <a:t>H</a:t>
            </a:r>
            <a:r>
              <a:rPr lang="en-US" dirty="0">
                <a:latin typeface="Arial" charset="0"/>
                <a:cs typeface="Arial" charset="0"/>
              </a:rPr>
              <a:t>1 cells?</a:t>
            </a:r>
          </a:p>
        </p:txBody>
      </p:sp>
      <p:sp>
        <p:nvSpPr>
          <p:cNvPr id="88191" name="Rectangle 11"/>
          <p:cNvSpPr>
            <a:spLocks noChangeArrowheads="1"/>
          </p:cNvSpPr>
          <p:nvPr/>
        </p:nvSpPr>
        <p:spPr bwMode="auto">
          <a:xfrm>
            <a:off x="1509713" y="3924611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8192" name="Rectangle 10"/>
          <p:cNvSpPr>
            <a:spLocks noChangeArrowheads="1"/>
          </p:cNvSpPr>
          <p:nvPr/>
        </p:nvSpPr>
        <p:spPr bwMode="auto">
          <a:xfrm>
            <a:off x="1484313" y="3872223"/>
            <a:ext cx="604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Prdm1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8193" name="Line 59"/>
          <p:cNvSpPr>
            <a:spLocks noChangeAspect="1" noChangeShapeType="1"/>
          </p:cNvSpPr>
          <p:nvPr/>
        </p:nvSpPr>
        <p:spPr bwMode="auto">
          <a:xfrm>
            <a:off x="1052513" y="392302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94" name="Rectangle 116"/>
          <p:cNvSpPr>
            <a:spLocks noChangeAspect="1" noChangeArrowheads="1"/>
          </p:cNvSpPr>
          <p:nvPr/>
        </p:nvSpPr>
        <p:spPr bwMode="auto">
          <a:xfrm>
            <a:off x="1211263" y="3867461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8195" name="Group 148"/>
          <p:cNvGrpSpPr>
            <a:grpSpLocks/>
          </p:cNvGrpSpPr>
          <p:nvPr/>
        </p:nvGrpSpPr>
        <p:grpSpPr bwMode="auto">
          <a:xfrm>
            <a:off x="1504950" y="3803961"/>
            <a:ext cx="266700" cy="111125"/>
            <a:chOff x="2432" y="4076"/>
            <a:chExt cx="336" cy="82"/>
          </a:xfrm>
        </p:grpSpPr>
        <p:sp>
          <p:nvSpPr>
            <p:cNvPr id="88198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99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96" name="Rectangle 10"/>
          <p:cNvSpPr>
            <a:spLocks noChangeArrowheads="1"/>
          </p:cNvSpPr>
          <p:nvPr/>
        </p:nvSpPr>
        <p:spPr bwMode="auto">
          <a:xfrm>
            <a:off x="2225675" y="970273"/>
            <a:ext cx="52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</a:t>
            </a:r>
            <a:r>
              <a:rPr lang="en-US" sz="1600" baseline="-25000">
                <a:latin typeface="Arial" charset="0"/>
                <a:cs typeface="Arial" charset="0"/>
              </a:rPr>
              <a:t>H</a:t>
            </a:r>
            <a:r>
              <a:rPr lang="en-US" sz="1600">
                <a:latin typeface="Arial" charset="0"/>
                <a:cs typeface="Arial" charset="0"/>
              </a:rPr>
              <a:t>1 </a:t>
            </a:r>
          </a:p>
        </p:txBody>
      </p:sp>
      <p:sp>
        <p:nvSpPr>
          <p:cNvPr id="88197" name="Rectangle 10"/>
          <p:cNvSpPr>
            <a:spLocks noChangeArrowheads="1"/>
          </p:cNvSpPr>
          <p:nvPr/>
        </p:nvSpPr>
        <p:spPr bwMode="auto">
          <a:xfrm>
            <a:off x="6469063" y="982973"/>
            <a:ext cx="1028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</a:t>
            </a:r>
            <a:r>
              <a:rPr lang="en-US" sz="1600" baseline="-25000">
                <a:latin typeface="Arial" charset="0"/>
                <a:cs typeface="Arial" charset="0"/>
              </a:rPr>
              <a:t>FH</a:t>
            </a:r>
            <a:r>
              <a:rPr lang="en-US" sz="1600">
                <a:latin typeface="Arial" charset="0"/>
                <a:cs typeface="Arial" charset="0"/>
              </a:rPr>
              <a:t>-like? </a:t>
            </a:r>
          </a:p>
        </p:txBody>
      </p:sp>
    </p:spTree>
    <p:extLst>
      <p:ext uri="{BB962C8B-B14F-4D97-AF65-F5344CB8AC3E}">
        <p14:creationId xmlns:p14="http://schemas.microsoft.com/office/powerpoint/2010/main" val="319918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" y="990600"/>
            <a:ext cx="6214110" cy="482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 txBox="1">
            <a:spLocks/>
          </p:cNvSpPr>
          <p:nvPr/>
        </p:nvSpPr>
        <p:spPr bwMode="auto">
          <a:xfrm>
            <a:off x="203200" y="-12700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 helper cell differentiation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372100" y="5757863"/>
            <a:ext cx="375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Adapted from Liu et al. </a:t>
            </a:r>
            <a:r>
              <a:rPr lang="en-US" sz="1600" dirty="0" err="1">
                <a:latin typeface="Calibri" charset="0"/>
              </a:rPr>
              <a:t>Immunol</a:t>
            </a:r>
            <a:r>
              <a:rPr lang="en-US" sz="1600" dirty="0">
                <a:latin typeface="Calibri" charset="0"/>
              </a:rPr>
              <a:t> Rev</a:t>
            </a:r>
            <a:r>
              <a:rPr lang="en-US" sz="1600" i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267200"/>
            <a:ext cx="6019800" cy="1550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1249363"/>
            <a:ext cx="2514600" cy="4237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759200" y="833437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Arial" charset="0"/>
                <a:cs typeface="Arial" charset="0"/>
              </a:rPr>
              <a:t>1986-2003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0667" y="3886200"/>
            <a:ext cx="592666" cy="601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3333" y="4004733"/>
            <a:ext cx="872067" cy="4826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0733" y="3098800"/>
            <a:ext cx="186267" cy="1354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86866" y="3886200"/>
            <a:ext cx="186267" cy="1354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Oval 68"/>
          <p:cNvSpPr>
            <a:spLocks noChangeAspect="1" noChangeArrowheads="1"/>
          </p:cNvSpPr>
          <p:nvPr/>
        </p:nvSpPr>
        <p:spPr bwMode="auto">
          <a:xfrm>
            <a:off x="738993" y="1793310"/>
            <a:ext cx="3671887" cy="3673475"/>
          </a:xfrm>
          <a:prstGeom prst="ellipse">
            <a:avLst/>
          </a:prstGeom>
          <a:solidFill>
            <a:srgbClr val="F0FFC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090" name="Rectangle 11"/>
          <p:cNvSpPr>
            <a:spLocks noChangeArrowheads="1"/>
          </p:cNvSpPr>
          <p:nvPr/>
        </p:nvSpPr>
        <p:spPr bwMode="auto">
          <a:xfrm>
            <a:off x="3532993" y="3085535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091" name="Rectangle 10"/>
          <p:cNvSpPr>
            <a:spLocks noChangeArrowheads="1"/>
          </p:cNvSpPr>
          <p:nvPr/>
        </p:nvSpPr>
        <p:spPr bwMode="auto">
          <a:xfrm>
            <a:off x="3482193" y="3033147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092" name="Group 148"/>
          <p:cNvGrpSpPr>
            <a:grpSpLocks/>
          </p:cNvGrpSpPr>
          <p:nvPr/>
        </p:nvGrpSpPr>
        <p:grpSpPr bwMode="auto">
          <a:xfrm>
            <a:off x="3529818" y="2975997"/>
            <a:ext cx="266700" cy="109538"/>
            <a:chOff x="2448" y="4076"/>
            <a:chExt cx="336" cy="82"/>
          </a:xfrm>
        </p:grpSpPr>
        <p:sp>
          <p:nvSpPr>
            <p:cNvPr id="8931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11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3" name="Line 59"/>
          <p:cNvSpPr>
            <a:spLocks noChangeAspect="1" noChangeShapeType="1"/>
          </p:cNvSpPr>
          <p:nvPr/>
        </p:nvSpPr>
        <p:spPr bwMode="auto">
          <a:xfrm>
            <a:off x="3075793" y="308394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4" name="Group 68"/>
          <p:cNvGrpSpPr>
            <a:grpSpLocks/>
          </p:cNvGrpSpPr>
          <p:nvPr/>
        </p:nvGrpSpPr>
        <p:grpSpPr bwMode="auto">
          <a:xfrm>
            <a:off x="1308905" y="4601597"/>
            <a:ext cx="403225" cy="215900"/>
            <a:chOff x="1631951" y="4352924"/>
            <a:chExt cx="402673" cy="215444"/>
          </a:xfrm>
        </p:grpSpPr>
        <p:sp>
          <p:nvSpPr>
            <p:cNvPr id="8930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30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095" name="AutoShape 57"/>
          <p:cNvSpPr>
            <a:spLocks noChangeAspect="1" noChangeArrowheads="1"/>
          </p:cNvSpPr>
          <p:nvPr/>
        </p:nvSpPr>
        <p:spPr bwMode="auto">
          <a:xfrm>
            <a:off x="1596243" y="47190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096" name="Rectangle 58"/>
          <p:cNvSpPr>
            <a:spLocks noChangeAspect="1" noChangeArrowheads="1"/>
          </p:cNvSpPr>
          <p:nvPr/>
        </p:nvSpPr>
        <p:spPr bwMode="auto">
          <a:xfrm>
            <a:off x="1534330" y="4696847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097" name="Group 69"/>
          <p:cNvGrpSpPr>
            <a:grpSpLocks/>
          </p:cNvGrpSpPr>
          <p:nvPr/>
        </p:nvGrpSpPr>
        <p:grpSpPr bwMode="auto">
          <a:xfrm>
            <a:off x="2013755" y="1985397"/>
            <a:ext cx="403225" cy="215900"/>
            <a:chOff x="1631951" y="4352925"/>
            <a:chExt cx="402673" cy="215444"/>
          </a:xfrm>
        </p:grpSpPr>
        <p:sp>
          <p:nvSpPr>
            <p:cNvPr id="8930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307" name="Rectangle 10"/>
            <p:cNvSpPr>
              <a:spLocks noChangeArrowheads="1"/>
            </p:cNvSpPr>
            <p:nvPr/>
          </p:nvSpPr>
          <p:spPr bwMode="auto">
            <a:xfrm>
              <a:off x="1631951" y="4352925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098" name="AutoShape 57"/>
          <p:cNvSpPr>
            <a:spLocks noChangeAspect="1" noChangeArrowheads="1"/>
          </p:cNvSpPr>
          <p:nvPr/>
        </p:nvSpPr>
        <p:spPr bwMode="auto">
          <a:xfrm>
            <a:off x="2301093" y="21028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099" name="Rectangle 58"/>
          <p:cNvSpPr>
            <a:spLocks noChangeAspect="1" noChangeArrowheads="1"/>
          </p:cNvSpPr>
          <p:nvPr/>
        </p:nvSpPr>
        <p:spPr bwMode="auto">
          <a:xfrm>
            <a:off x="2226480" y="2080647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00" name="AutoShape 57"/>
          <p:cNvSpPr>
            <a:spLocks noChangeAspect="1" noChangeArrowheads="1"/>
          </p:cNvSpPr>
          <p:nvPr/>
        </p:nvSpPr>
        <p:spPr bwMode="auto">
          <a:xfrm>
            <a:off x="1943905" y="4984185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01" name="Rectangle 58"/>
          <p:cNvSpPr>
            <a:spLocks noChangeAspect="1" noChangeArrowheads="1"/>
          </p:cNvSpPr>
          <p:nvPr/>
        </p:nvSpPr>
        <p:spPr bwMode="auto">
          <a:xfrm>
            <a:off x="1869293" y="4961960"/>
            <a:ext cx="4016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02" name="AutoShape 57"/>
          <p:cNvSpPr>
            <a:spLocks noChangeAspect="1" noChangeArrowheads="1"/>
          </p:cNvSpPr>
          <p:nvPr/>
        </p:nvSpPr>
        <p:spPr bwMode="auto">
          <a:xfrm>
            <a:off x="2420155" y="4996885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03" name="Rectangle 58"/>
          <p:cNvSpPr>
            <a:spLocks noChangeAspect="1" noChangeArrowheads="1"/>
          </p:cNvSpPr>
          <p:nvPr/>
        </p:nvSpPr>
        <p:spPr bwMode="auto">
          <a:xfrm>
            <a:off x="2345543" y="4974660"/>
            <a:ext cx="4016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04" name="Rectangle 116"/>
          <p:cNvSpPr>
            <a:spLocks noChangeAspect="1" noChangeArrowheads="1"/>
          </p:cNvSpPr>
          <p:nvPr/>
        </p:nvSpPr>
        <p:spPr bwMode="auto">
          <a:xfrm>
            <a:off x="3202793" y="3028385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9105" name="Group 167"/>
          <p:cNvGrpSpPr>
            <a:grpSpLocks/>
          </p:cNvGrpSpPr>
          <p:nvPr/>
        </p:nvGrpSpPr>
        <p:grpSpPr bwMode="auto">
          <a:xfrm>
            <a:off x="7079468" y="1913960"/>
            <a:ext cx="403225" cy="215900"/>
            <a:chOff x="1631951" y="4352924"/>
            <a:chExt cx="402674" cy="215445"/>
          </a:xfrm>
        </p:grpSpPr>
        <p:sp>
          <p:nvSpPr>
            <p:cNvPr id="8930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30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06" name="Rectangle 10"/>
          <p:cNvSpPr>
            <a:spLocks noChangeArrowheads="1"/>
          </p:cNvSpPr>
          <p:nvPr/>
        </p:nvSpPr>
        <p:spPr bwMode="auto">
          <a:xfrm>
            <a:off x="3545693" y="3033147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Cxcr5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07" name="Rectangle 11"/>
          <p:cNvSpPr>
            <a:spLocks noChangeArrowheads="1"/>
          </p:cNvSpPr>
          <p:nvPr/>
        </p:nvSpPr>
        <p:spPr bwMode="auto">
          <a:xfrm>
            <a:off x="3532993" y="3530035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08" name="Rectangle 10"/>
          <p:cNvSpPr>
            <a:spLocks noChangeArrowheads="1"/>
          </p:cNvSpPr>
          <p:nvPr/>
        </p:nvSpPr>
        <p:spPr bwMode="auto">
          <a:xfrm>
            <a:off x="3482193" y="3477647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09" name="Group 148"/>
          <p:cNvGrpSpPr>
            <a:grpSpLocks/>
          </p:cNvGrpSpPr>
          <p:nvPr/>
        </p:nvGrpSpPr>
        <p:grpSpPr bwMode="auto">
          <a:xfrm>
            <a:off x="3529818" y="3420497"/>
            <a:ext cx="266700" cy="109538"/>
            <a:chOff x="2448" y="4076"/>
            <a:chExt cx="336" cy="82"/>
          </a:xfrm>
        </p:grpSpPr>
        <p:sp>
          <p:nvSpPr>
            <p:cNvPr id="8930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03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0" name="Line 59"/>
          <p:cNvSpPr>
            <a:spLocks noChangeAspect="1" noChangeShapeType="1"/>
          </p:cNvSpPr>
          <p:nvPr/>
        </p:nvSpPr>
        <p:spPr bwMode="auto">
          <a:xfrm>
            <a:off x="3075793" y="352844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Rectangle 116"/>
          <p:cNvSpPr>
            <a:spLocks noChangeAspect="1" noChangeArrowheads="1"/>
          </p:cNvSpPr>
          <p:nvPr/>
        </p:nvSpPr>
        <p:spPr bwMode="auto">
          <a:xfrm>
            <a:off x="3202793" y="3472885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2" name="Rectangle 10"/>
          <p:cNvSpPr>
            <a:spLocks noChangeArrowheads="1"/>
          </p:cNvSpPr>
          <p:nvPr/>
        </p:nvSpPr>
        <p:spPr bwMode="auto">
          <a:xfrm>
            <a:off x="3545693" y="3477647"/>
            <a:ext cx="450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Btla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13" name="Group 84"/>
          <p:cNvGrpSpPr>
            <a:grpSpLocks noChangeAspect="1"/>
          </p:cNvGrpSpPr>
          <p:nvPr/>
        </p:nvGrpSpPr>
        <p:grpSpPr bwMode="auto">
          <a:xfrm>
            <a:off x="3574268" y="2928372"/>
            <a:ext cx="114300" cy="114300"/>
            <a:chOff x="4191000" y="990600"/>
            <a:chExt cx="381000" cy="381000"/>
          </a:xfrm>
        </p:grpSpPr>
        <p:cxnSp>
          <p:nvCxnSpPr>
            <p:cNvPr id="89300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301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114" name="Group 84"/>
          <p:cNvGrpSpPr>
            <a:grpSpLocks noChangeAspect="1"/>
          </p:cNvGrpSpPr>
          <p:nvPr/>
        </p:nvGrpSpPr>
        <p:grpSpPr bwMode="auto">
          <a:xfrm>
            <a:off x="3561568" y="3372872"/>
            <a:ext cx="114300" cy="114300"/>
            <a:chOff x="4191000" y="990600"/>
            <a:chExt cx="381000" cy="381000"/>
          </a:xfrm>
        </p:grpSpPr>
        <p:cxnSp>
          <p:nvCxnSpPr>
            <p:cNvPr id="89298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29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9115" name="Rectangle 11"/>
          <p:cNvSpPr>
            <a:spLocks noChangeArrowheads="1"/>
          </p:cNvSpPr>
          <p:nvPr/>
        </p:nvSpPr>
        <p:spPr bwMode="auto">
          <a:xfrm>
            <a:off x="3537755" y="4012635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16" name="Rectangle 10"/>
          <p:cNvSpPr>
            <a:spLocks noChangeArrowheads="1"/>
          </p:cNvSpPr>
          <p:nvPr/>
        </p:nvSpPr>
        <p:spPr bwMode="auto">
          <a:xfrm>
            <a:off x="3486955" y="3960247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17" name="Group 148"/>
          <p:cNvGrpSpPr>
            <a:grpSpLocks/>
          </p:cNvGrpSpPr>
          <p:nvPr/>
        </p:nvGrpSpPr>
        <p:grpSpPr bwMode="auto">
          <a:xfrm>
            <a:off x="3534580" y="3903097"/>
            <a:ext cx="266700" cy="109538"/>
            <a:chOff x="2448" y="4076"/>
            <a:chExt cx="336" cy="82"/>
          </a:xfrm>
        </p:grpSpPr>
        <p:sp>
          <p:nvSpPr>
            <p:cNvPr id="8929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8" name="Line 59"/>
          <p:cNvSpPr>
            <a:spLocks noChangeAspect="1" noChangeShapeType="1"/>
          </p:cNvSpPr>
          <p:nvPr/>
        </p:nvSpPr>
        <p:spPr bwMode="auto">
          <a:xfrm>
            <a:off x="3080555" y="401104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Rectangle 116"/>
          <p:cNvSpPr>
            <a:spLocks noChangeAspect="1" noChangeArrowheads="1"/>
          </p:cNvSpPr>
          <p:nvPr/>
        </p:nvSpPr>
        <p:spPr bwMode="auto">
          <a:xfrm>
            <a:off x="3194855" y="3955485"/>
            <a:ext cx="171450" cy="42862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20" name="Rectangle 10"/>
          <p:cNvSpPr>
            <a:spLocks noChangeArrowheads="1"/>
          </p:cNvSpPr>
          <p:nvPr/>
        </p:nvSpPr>
        <p:spPr bwMode="auto">
          <a:xfrm>
            <a:off x="3550455" y="3960247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Il6ra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21" name="Group 84"/>
          <p:cNvGrpSpPr>
            <a:grpSpLocks noChangeAspect="1"/>
          </p:cNvGrpSpPr>
          <p:nvPr/>
        </p:nvGrpSpPr>
        <p:grpSpPr bwMode="auto">
          <a:xfrm>
            <a:off x="3566330" y="3855472"/>
            <a:ext cx="114300" cy="114300"/>
            <a:chOff x="4191000" y="990600"/>
            <a:chExt cx="381000" cy="381000"/>
          </a:xfrm>
        </p:grpSpPr>
        <p:cxnSp>
          <p:nvCxnSpPr>
            <p:cNvPr id="8929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295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Oval 68"/>
          <p:cNvSpPr>
            <a:spLocks noChangeAspect="1" noChangeArrowheads="1"/>
          </p:cNvSpPr>
          <p:nvPr/>
        </p:nvSpPr>
        <p:spPr bwMode="auto">
          <a:xfrm>
            <a:off x="5241143" y="1793310"/>
            <a:ext cx="3671887" cy="3673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9123" name="Rectangle 11"/>
          <p:cNvSpPr>
            <a:spLocks noChangeArrowheads="1"/>
          </p:cNvSpPr>
          <p:nvPr/>
        </p:nvSpPr>
        <p:spPr bwMode="auto">
          <a:xfrm>
            <a:off x="7746218" y="3074422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24" name="Rectangle 10"/>
          <p:cNvSpPr>
            <a:spLocks noChangeArrowheads="1"/>
          </p:cNvSpPr>
          <p:nvPr/>
        </p:nvSpPr>
        <p:spPr bwMode="auto">
          <a:xfrm>
            <a:off x="7695418" y="3022035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25" name="Line 59"/>
          <p:cNvSpPr>
            <a:spLocks noChangeAspect="1" noChangeShapeType="1"/>
          </p:cNvSpPr>
          <p:nvPr/>
        </p:nvSpPr>
        <p:spPr bwMode="auto">
          <a:xfrm>
            <a:off x="7289018" y="307283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Rectangle 116"/>
          <p:cNvSpPr>
            <a:spLocks noChangeAspect="1" noChangeArrowheads="1"/>
          </p:cNvSpPr>
          <p:nvPr/>
        </p:nvSpPr>
        <p:spPr bwMode="auto">
          <a:xfrm>
            <a:off x="7416018" y="3017272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27" name="Rectangle 10"/>
          <p:cNvSpPr>
            <a:spLocks noChangeArrowheads="1"/>
          </p:cNvSpPr>
          <p:nvPr/>
        </p:nvSpPr>
        <p:spPr bwMode="auto">
          <a:xfrm>
            <a:off x="7758918" y="3022035"/>
            <a:ext cx="56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Cxcr5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28" name="Rectangle 11"/>
          <p:cNvSpPr>
            <a:spLocks noChangeArrowheads="1"/>
          </p:cNvSpPr>
          <p:nvPr/>
        </p:nvSpPr>
        <p:spPr bwMode="auto">
          <a:xfrm>
            <a:off x="7746218" y="3518922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29" name="Rectangle 10"/>
          <p:cNvSpPr>
            <a:spLocks noChangeArrowheads="1"/>
          </p:cNvSpPr>
          <p:nvPr/>
        </p:nvSpPr>
        <p:spPr bwMode="auto">
          <a:xfrm>
            <a:off x="7695418" y="3466535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30" name="Line 59"/>
          <p:cNvSpPr>
            <a:spLocks noChangeAspect="1" noChangeShapeType="1"/>
          </p:cNvSpPr>
          <p:nvPr/>
        </p:nvSpPr>
        <p:spPr bwMode="auto">
          <a:xfrm>
            <a:off x="7289018" y="351733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1" name="Rectangle 116"/>
          <p:cNvSpPr>
            <a:spLocks noChangeAspect="1" noChangeArrowheads="1"/>
          </p:cNvSpPr>
          <p:nvPr/>
        </p:nvSpPr>
        <p:spPr bwMode="auto">
          <a:xfrm>
            <a:off x="7416018" y="3461772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32" name="Rectangle 10"/>
          <p:cNvSpPr>
            <a:spLocks noChangeArrowheads="1"/>
          </p:cNvSpPr>
          <p:nvPr/>
        </p:nvSpPr>
        <p:spPr bwMode="auto">
          <a:xfrm>
            <a:off x="7758918" y="3466535"/>
            <a:ext cx="450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Btla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33" name="Rectangle 11"/>
          <p:cNvSpPr>
            <a:spLocks noChangeArrowheads="1"/>
          </p:cNvSpPr>
          <p:nvPr/>
        </p:nvSpPr>
        <p:spPr bwMode="auto">
          <a:xfrm>
            <a:off x="7750980" y="4001522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34" name="Rectangle 10"/>
          <p:cNvSpPr>
            <a:spLocks noChangeArrowheads="1"/>
          </p:cNvSpPr>
          <p:nvPr/>
        </p:nvSpPr>
        <p:spPr bwMode="auto">
          <a:xfrm>
            <a:off x="7700180" y="3949135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35" name="Line 59"/>
          <p:cNvSpPr>
            <a:spLocks noChangeAspect="1" noChangeShapeType="1"/>
          </p:cNvSpPr>
          <p:nvPr/>
        </p:nvSpPr>
        <p:spPr bwMode="auto">
          <a:xfrm>
            <a:off x="7293780" y="399993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6" name="Rectangle 116"/>
          <p:cNvSpPr>
            <a:spLocks noChangeAspect="1" noChangeArrowheads="1"/>
          </p:cNvSpPr>
          <p:nvPr/>
        </p:nvSpPr>
        <p:spPr bwMode="auto">
          <a:xfrm>
            <a:off x="7408080" y="3944372"/>
            <a:ext cx="171450" cy="42863"/>
          </a:xfrm>
          <a:prstGeom prst="rect">
            <a:avLst/>
          </a:prstGeom>
          <a:solidFill>
            <a:srgbClr val="40404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37" name="Rectangle 10"/>
          <p:cNvSpPr>
            <a:spLocks noChangeArrowheads="1"/>
          </p:cNvSpPr>
          <p:nvPr/>
        </p:nvSpPr>
        <p:spPr bwMode="auto">
          <a:xfrm>
            <a:off x="7763680" y="3949135"/>
            <a:ext cx="46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Il6ra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38" name="Group 138"/>
          <p:cNvGrpSpPr>
            <a:grpSpLocks/>
          </p:cNvGrpSpPr>
          <p:nvPr/>
        </p:nvGrpSpPr>
        <p:grpSpPr bwMode="auto">
          <a:xfrm>
            <a:off x="7444593" y="2028260"/>
            <a:ext cx="403225" cy="215900"/>
            <a:chOff x="1631951" y="4352924"/>
            <a:chExt cx="402674" cy="215445"/>
          </a:xfrm>
        </p:grpSpPr>
        <p:sp>
          <p:nvSpPr>
            <p:cNvPr id="8929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9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39" name="Group 138"/>
          <p:cNvGrpSpPr>
            <a:grpSpLocks/>
          </p:cNvGrpSpPr>
          <p:nvPr/>
        </p:nvGrpSpPr>
        <p:grpSpPr bwMode="auto">
          <a:xfrm>
            <a:off x="6244443" y="4625410"/>
            <a:ext cx="403225" cy="215900"/>
            <a:chOff x="1631951" y="4352924"/>
            <a:chExt cx="402674" cy="215445"/>
          </a:xfrm>
        </p:grpSpPr>
        <p:sp>
          <p:nvSpPr>
            <p:cNvPr id="8929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9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40" name="Group 138"/>
          <p:cNvGrpSpPr>
            <a:grpSpLocks/>
          </p:cNvGrpSpPr>
          <p:nvPr/>
        </p:nvGrpSpPr>
        <p:grpSpPr bwMode="auto">
          <a:xfrm>
            <a:off x="5823755" y="4493647"/>
            <a:ext cx="403225" cy="215900"/>
            <a:chOff x="1631951" y="4352924"/>
            <a:chExt cx="402673" cy="215444"/>
          </a:xfrm>
        </p:grpSpPr>
        <p:sp>
          <p:nvSpPr>
            <p:cNvPr id="8928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8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41" name="Line 64"/>
          <p:cNvSpPr>
            <a:spLocks noChangeAspect="1" noChangeShapeType="1"/>
          </p:cNvSpPr>
          <p:nvPr/>
        </p:nvSpPr>
        <p:spPr bwMode="auto">
          <a:xfrm>
            <a:off x="4531530" y="3341122"/>
            <a:ext cx="574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2" name="Line 64"/>
          <p:cNvSpPr>
            <a:spLocks noChangeAspect="1" noChangeShapeType="1"/>
          </p:cNvSpPr>
          <p:nvPr/>
        </p:nvSpPr>
        <p:spPr bwMode="auto">
          <a:xfrm flipH="1">
            <a:off x="4525180" y="3715772"/>
            <a:ext cx="574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3" name="Rectangle 10"/>
          <p:cNvSpPr>
            <a:spLocks noChangeArrowheads="1"/>
          </p:cNvSpPr>
          <p:nvPr/>
        </p:nvSpPr>
        <p:spPr bwMode="auto">
          <a:xfrm>
            <a:off x="4547405" y="3298260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44" name="Group 69"/>
          <p:cNvGrpSpPr>
            <a:grpSpLocks/>
          </p:cNvGrpSpPr>
          <p:nvPr/>
        </p:nvGrpSpPr>
        <p:grpSpPr bwMode="auto">
          <a:xfrm>
            <a:off x="6847693" y="1972697"/>
            <a:ext cx="403225" cy="215900"/>
            <a:chOff x="1631951" y="4352924"/>
            <a:chExt cx="402674" cy="215444"/>
          </a:xfrm>
        </p:grpSpPr>
        <p:sp>
          <p:nvSpPr>
            <p:cNvPr id="8928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8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45" name="AutoShape 57"/>
          <p:cNvSpPr>
            <a:spLocks noChangeAspect="1" noChangeArrowheads="1"/>
          </p:cNvSpPr>
          <p:nvPr/>
        </p:nvSpPr>
        <p:spPr bwMode="auto">
          <a:xfrm>
            <a:off x="7135030" y="20901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46" name="Rectangle 58"/>
          <p:cNvSpPr>
            <a:spLocks noChangeAspect="1" noChangeArrowheads="1"/>
          </p:cNvSpPr>
          <p:nvPr/>
        </p:nvSpPr>
        <p:spPr bwMode="auto">
          <a:xfrm>
            <a:off x="7060418" y="2067947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47" name="Group 68"/>
          <p:cNvGrpSpPr>
            <a:grpSpLocks/>
          </p:cNvGrpSpPr>
          <p:nvPr/>
        </p:nvGrpSpPr>
        <p:grpSpPr bwMode="auto">
          <a:xfrm>
            <a:off x="6069818" y="2175897"/>
            <a:ext cx="403225" cy="215900"/>
            <a:chOff x="1631951" y="4352924"/>
            <a:chExt cx="402674" cy="215444"/>
          </a:xfrm>
        </p:grpSpPr>
        <p:sp>
          <p:nvSpPr>
            <p:cNvPr id="8928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8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48" name="AutoShape 57"/>
          <p:cNvSpPr>
            <a:spLocks noChangeAspect="1" noChangeArrowheads="1"/>
          </p:cNvSpPr>
          <p:nvPr/>
        </p:nvSpPr>
        <p:spPr bwMode="auto">
          <a:xfrm>
            <a:off x="6357155" y="22933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49" name="Rectangle 58"/>
          <p:cNvSpPr>
            <a:spLocks noChangeAspect="1" noChangeArrowheads="1"/>
          </p:cNvSpPr>
          <p:nvPr/>
        </p:nvSpPr>
        <p:spPr bwMode="auto">
          <a:xfrm>
            <a:off x="6295243" y="2271147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50" name="Group 68"/>
          <p:cNvGrpSpPr>
            <a:grpSpLocks/>
          </p:cNvGrpSpPr>
          <p:nvPr/>
        </p:nvGrpSpPr>
        <p:grpSpPr bwMode="auto">
          <a:xfrm>
            <a:off x="6638143" y="4665097"/>
            <a:ext cx="403225" cy="215900"/>
            <a:chOff x="1631951" y="4352924"/>
            <a:chExt cx="402674" cy="215444"/>
          </a:xfrm>
        </p:grpSpPr>
        <p:sp>
          <p:nvSpPr>
            <p:cNvPr id="8928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8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51" name="AutoShape 57"/>
          <p:cNvSpPr>
            <a:spLocks noChangeAspect="1" noChangeArrowheads="1"/>
          </p:cNvSpPr>
          <p:nvPr/>
        </p:nvSpPr>
        <p:spPr bwMode="auto">
          <a:xfrm>
            <a:off x="6925480" y="47825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52" name="Rectangle 58"/>
          <p:cNvSpPr>
            <a:spLocks noChangeAspect="1" noChangeArrowheads="1"/>
          </p:cNvSpPr>
          <p:nvPr/>
        </p:nvSpPr>
        <p:spPr bwMode="auto">
          <a:xfrm>
            <a:off x="6863568" y="4760347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53" name="Group 69"/>
          <p:cNvGrpSpPr>
            <a:grpSpLocks/>
          </p:cNvGrpSpPr>
          <p:nvPr/>
        </p:nvGrpSpPr>
        <p:grpSpPr bwMode="auto">
          <a:xfrm>
            <a:off x="6160305" y="4906397"/>
            <a:ext cx="403225" cy="215900"/>
            <a:chOff x="1631951" y="4352924"/>
            <a:chExt cx="402673" cy="215444"/>
          </a:xfrm>
        </p:grpSpPr>
        <p:sp>
          <p:nvSpPr>
            <p:cNvPr id="8928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8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54" name="AutoShape 57"/>
          <p:cNvSpPr>
            <a:spLocks noChangeAspect="1" noChangeArrowheads="1"/>
          </p:cNvSpPr>
          <p:nvPr/>
        </p:nvSpPr>
        <p:spPr bwMode="auto">
          <a:xfrm>
            <a:off x="6447643" y="50238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55" name="Rectangle 58"/>
          <p:cNvSpPr>
            <a:spLocks noChangeAspect="1" noChangeArrowheads="1"/>
          </p:cNvSpPr>
          <p:nvPr/>
        </p:nvSpPr>
        <p:spPr bwMode="auto">
          <a:xfrm>
            <a:off x="6373030" y="5001647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56" name="Group 69"/>
          <p:cNvGrpSpPr>
            <a:grpSpLocks/>
          </p:cNvGrpSpPr>
          <p:nvPr/>
        </p:nvGrpSpPr>
        <p:grpSpPr bwMode="auto">
          <a:xfrm>
            <a:off x="6700055" y="5069910"/>
            <a:ext cx="403225" cy="215900"/>
            <a:chOff x="1631951" y="4352924"/>
            <a:chExt cx="402673" cy="215445"/>
          </a:xfrm>
        </p:grpSpPr>
        <p:sp>
          <p:nvSpPr>
            <p:cNvPr id="8927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7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57" name="Group 138"/>
          <p:cNvGrpSpPr>
            <a:grpSpLocks/>
          </p:cNvGrpSpPr>
          <p:nvPr/>
        </p:nvGrpSpPr>
        <p:grpSpPr bwMode="auto">
          <a:xfrm>
            <a:off x="6409543" y="1925072"/>
            <a:ext cx="403225" cy="215900"/>
            <a:chOff x="1631951" y="4352924"/>
            <a:chExt cx="402674" cy="215444"/>
          </a:xfrm>
        </p:grpSpPr>
        <p:sp>
          <p:nvSpPr>
            <p:cNvPr id="8927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7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58" name="Group 138"/>
          <p:cNvGrpSpPr>
            <a:grpSpLocks/>
          </p:cNvGrpSpPr>
          <p:nvPr/>
        </p:nvGrpSpPr>
        <p:grpSpPr bwMode="auto">
          <a:xfrm>
            <a:off x="7204880" y="5081022"/>
            <a:ext cx="403225" cy="215900"/>
            <a:chOff x="1631951" y="4352924"/>
            <a:chExt cx="402673" cy="215444"/>
          </a:xfrm>
        </p:grpSpPr>
        <p:sp>
          <p:nvSpPr>
            <p:cNvPr id="8927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7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59" name="Rectangle 10"/>
          <p:cNvSpPr>
            <a:spLocks noChangeArrowheads="1"/>
          </p:cNvSpPr>
          <p:nvPr/>
        </p:nvSpPr>
        <p:spPr bwMode="auto">
          <a:xfrm>
            <a:off x="4229905" y="4441260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T</a:t>
            </a:r>
            <a:r>
              <a:rPr lang="en-US" sz="1200" baseline="-25000">
                <a:latin typeface="Arial" charset="0"/>
                <a:cs typeface="Arial" charset="0"/>
              </a:rPr>
              <a:t>H</a:t>
            </a:r>
            <a:r>
              <a:rPr lang="en-US" sz="1200">
                <a:latin typeface="Arial" charset="0"/>
                <a:cs typeface="Arial" charset="0"/>
              </a:rPr>
              <a:t>1 polarizing</a:t>
            </a:r>
          </a:p>
          <a:p>
            <a:r>
              <a:rPr lang="en-US" sz="1200">
                <a:latin typeface="Arial" charset="0"/>
                <a:cs typeface="Arial" charset="0"/>
              </a:rPr>
              <a:t>   conditions</a:t>
            </a:r>
            <a:r>
              <a:rPr lang="en-US" sz="12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1" name="Group 221"/>
          <p:cNvGrpSpPr>
            <a:grpSpLocks/>
          </p:cNvGrpSpPr>
          <p:nvPr/>
        </p:nvGrpSpPr>
        <p:grpSpPr bwMode="auto">
          <a:xfrm>
            <a:off x="296080" y="1385322"/>
            <a:ext cx="679450" cy="636588"/>
            <a:chOff x="665190" y="486401"/>
            <a:chExt cx="679293" cy="636325"/>
          </a:xfrm>
          <a:solidFill>
            <a:srgbClr val="95B6E3"/>
          </a:solidFill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65190" y="527659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817555" y="679996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969920" y="832333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1038167" y="660954"/>
              <a:ext cx="128557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676300" y="813291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900086" y="486401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207990" y="519725"/>
              <a:ext cx="128558" cy="133295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217512" y="743470"/>
              <a:ext cx="126971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1130221" y="967215"/>
              <a:ext cx="126971" cy="134881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814381" y="987844"/>
              <a:ext cx="128558" cy="13488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89161" name="Group 219"/>
          <p:cNvGrpSpPr>
            <a:grpSpLocks/>
          </p:cNvGrpSpPr>
          <p:nvPr/>
        </p:nvGrpSpPr>
        <p:grpSpPr bwMode="auto">
          <a:xfrm>
            <a:off x="918380" y="1915547"/>
            <a:ext cx="463550" cy="496888"/>
            <a:chOff x="3642210" y="879318"/>
            <a:chExt cx="463707" cy="497039"/>
          </a:xfrm>
        </p:grpSpPr>
        <p:grpSp>
          <p:nvGrpSpPr>
            <p:cNvPr id="89270" name="Group 217"/>
            <p:cNvGrpSpPr>
              <a:grpSpLocks/>
            </p:cNvGrpSpPr>
            <p:nvPr/>
          </p:nvGrpSpPr>
          <p:grpSpPr bwMode="auto">
            <a:xfrm>
              <a:off x="3869300" y="1131808"/>
              <a:ext cx="236618" cy="244549"/>
              <a:chOff x="3869300" y="1131808"/>
              <a:chExt cx="236618" cy="244549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856599" y="1184208"/>
                <a:ext cx="204850" cy="179448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3913769" y="1144509"/>
                <a:ext cx="204849" cy="179448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Block Arc 132"/>
            <p:cNvSpPr/>
            <p:nvPr/>
          </p:nvSpPr>
          <p:spPr>
            <a:xfrm rot="18947194" flipV="1">
              <a:off x="3642210" y="879318"/>
              <a:ext cx="322372" cy="336652"/>
            </a:xfrm>
            <a:prstGeom prst="blockArc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</p:grpSp>
      <p:sp>
        <p:nvSpPr>
          <p:cNvPr id="136" name="Oval 135"/>
          <p:cNvSpPr>
            <a:spLocks noChangeAspect="1"/>
          </p:cNvSpPr>
          <p:nvPr/>
        </p:nvSpPr>
        <p:spPr>
          <a:xfrm>
            <a:off x="1016805" y="2017147"/>
            <a:ext cx="128588" cy="134938"/>
          </a:xfrm>
          <a:prstGeom prst="ellipse">
            <a:avLst/>
          </a:prstGeom>
          <a:solidFill>
            <a:srgbClr val="95B6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grpSp>
        <p:nvGrpSpPr>
          <p:cNvPr id="89163" name="Group 222"/>
          <p:cNvGrpSpPr>
            <a:grpSpLocks/>
          </p:cNvGrpSpPr>
          <p:nvPr/>
        </p:nvGrpSpPr>
        <p:grpSpPr bwMode="auto">
          <a:xfrm>
            <a:off x="5437993" y="1902847"/>
            <a:ext cx="463550" cy="498475"/>
            <a:chOff x="3642210" y="879318"/>
            <a:chExt cx="463707" cy="497039"/>
          </a:xfrm>
        </p:grpSpPr>
        <p:grpSp>
          <p:nvGrpSpPr>
            <p:cNvPr id="89266" name="Group 217"/>
            <p:cNvGrpSpPr>
              <a:grpSpLocks/>
            </p:cNvGrpSpPr>
            <p:nvPr/>
          </p:nvGrpSpPr>
          <p:grpSpPr bwMode="auto">
            <a:xfrm>
              <a:off x="3869298" y="1132587"/>
              <a:ext cx="236619" cy="243771"/>
              <a:chOff x="3869298" y="1132587"/>
              <a:chExt cx="236619" cy="243771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3856924" y="1184535"/>
                <a:ext cx="204197" cy="179449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914094" y="1144961"/>
                <a:ext cx="204198" cy="179449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Block Arc 138"/>
            <p:cNvSpPr/>
            <p:nvPr/>
          </p:nvSpPr>
          <p:spPr>
            <a:xfrm rot="18947194" flipV="1">
              <a:off x="3642210" y="879318"/>
              <a:ext cx="322371" cy="337164"/>
            </a:xfrm>
            <a:prstGeom prst="blockArc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</p:grpSp>
      <p:grpSp>
        <p:nvGrpSpPr>
          <p:cNvPr id="26" name="Group 238"/>
          <p:cNvGrpSpPr>
            <a:grpSpLocks/>
          </p:cNvGrpSpPr>
          <p:nvPr/>
        </p:nvGrpSpPr>
        <p:grpSpPr bwMode="auto">
          <a:xfrm>
            <a:off x="5099855" y="1578997"/>
            <a:ext cx="669925" cy="174625"/>
            <a:chOff x="4791232" y="811397"/>
            <a:chExt cx="670653" cy="175357"/>
          </a:xfrm>
          <a:solidFill>
            <a:srgbClr val="95B6E3"/>
          </a:solidFill>
        </p:grpSpPr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4791232" y="852845"/>
              <a:ext cx="127138" cy="13390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5026437" y="811397"/>
              <a:ext cx="127138" cy="13390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5334747" y="843280"/>
              <a:ext cx="127138" cy="135504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</p:grpSp>
      <p:sp>
        <p:nvSpPr>
          <p:cNvPr id="89165" name="Rectangle 11"/>
          <p:cNvSpPr>
            <a:spLocks noChangeArrowheads="1"/>
          </p:cNvSpPr>
          <p:nvPr/>
        </p:nvSpPr>
        <p:spPr bwMode="auto">
          <a:xfrm>
            <a:off x="1586718" y="3576072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66" name="Rectangle 10"/>
          <p:cNvSpPr>
            <a:spLocks noChangeArrowheads="1"/>
          </p:cNvSpPr>
          <p:nvPr/>
        </p:nvSpPr>
        <p:spPr bwMode="auto">
          <a:xfrm>
            <a:off x="1608943" y="3523685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Bcl6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67" name="Group 148"/>
          <p:cNvGrpSpPr>
            <a:grpSpLocks/>
          </p:cNvGrpSpPr>
          <p:nvPr/>
        </p:nvGrpSpPr>
        <p:grpSpPr bwMode="auto">
          <a:xfrm>
            <a:off x="1583543" y="3466535"/>
            <a:ext cx="266700" cy="109537"/>
            <a:chOff x="2448" y="4076"/>
            <a:chExt cx="336" cy="82"/>
          </a:xfrm>
        </p:grpSpPr>
        <p:sp>
          <p:nvSpPr>
            <p:cNvPr id="89264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905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65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905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68" name="Line 59"/>
          <p:cNvSpPr>
            <a:spLocks noChangeAspect="1" noChangeShapeType="1"/>
          </p:cNvSpPr>
          <p:nvPr/>
        </p:nvSpPr>
        <p:spPr bwMode="auto">
          <a:xfrm>
            <a:off x="797730" y="3574485"/>
            <a:ext cx="1322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9" name="Rectangle 116"/>
          <p:cNvSpPr>
            <a:spLocks noChangeAspect="1" noChangeArrowheads="1"/>
          </p:cNvSpPr>
          <p:nvPr/>
        </p:nvSpPr>
        <p:spPr bwMode="auto">
          <a:xfrm>
            <a:off x="1002518" y="3531622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70" name="Rectangle 11"/>
          <p:cNvSpPr>
            <a:spLocks noChangeArrowheads="1"/>
          </p:cNvSpPr>
          <p:nvPr/>
        </p:nvSpPr>
        <p:spPr bwMode="auto">
          <a:xfrm>
            <a:off x="6192055" y="3522097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71" name="Rectangle 10"/>
          <p:cNvSpPr>
            <a:spLocks noChangeArrowheads="1"/>
          </p:cNvSpPr>
          <p:nvPr/>
        </p:nvSpPr>
        <p:spPr bwMode="auto">
          <a:xfrm>
            <a:off x="6214280" y="3469710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Bcl6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72" name="Line 59"/>
          <p:cNvSpPr>
            <a:spLocks noChangeAspect="1" noChangeShapeType="1"/>
          </p:cNvSpPr>
          <p:nvPr/>
        </p:nvSpPr>
        <p:spPr bwMode="auto">
          <a:xfrm>
            <a:off x="5403068" y="3520510"/>
            <a:ext cx="1322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3" name="Rectangle 116"/>
          <p:cNvSpPr>
            <a:spLocks noChangeAspect="1" noChangeArrowheads="1"/>
          </p:cNvSpPr>
          <p:nvPr/>
        </p:nvSpPr>
        <p:spPr bwMode="auto">
          <a:xfrm>
            <a:off x="5525305" y="3477647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74" name="AutoShape 57"/>
          <p:cNvSpPr>
            <a:spLocks noChangeAspect="1" noChangeArrowheads="1"/>
          </p:cNvSpPr>
          <p:nvPr/>
        </p:nvSpPr>
        <p:spPr bwMode="auto">
          <a:xfrm>
            <a:off x="2524930" y="2423547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75" name="Rectangle 58"/>
          <p:cNvSpPr>
            <a:spLocks noChangeAspect="1" noChangeArrowheads="1"/>
          </p:cNvSpPr>
          <p:nvPr/>
        </p:nvSpPr>
        <p:spPr bwMode="auto">
          <a:xfrm>
            <a:off x="2450318" y="2401322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76" name="AutoShape 57"/>
          <p:cNvSpPr>
            <a:spLocks noChangeAspect="1" noChangeArrowheads="1"/>
          </p:cNvSpPr>
          <p:nvPr/>
        </p:nvSpPr>
        <p:spPr bwMode="auto">
          <a:xfrm>
            <a:off x="1693080" y="2175897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77" name="Rectangle 58"/>
          <p:cNvSpPr>
            <a:spLocks noChangeAspect="1" noChangeArrowheads="1"/>
          </p:cNvSpPr>
          <p:nvPr/>
        </p:nvSpPr>
        <p:spPr bwMode="auto">
          <a:xfrm>
            <a:off x="1618468" y="2153672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78" name="AutoShape 57"/>
          <p:cNvSpPr>
            <a:spLocks noChangeAspect="1" noChangeArrowheads="1"/>
          </p:cNvSpPr>
          <p:nvPr/>
        </p:nvSpPr>
        <p:spPr bwMode="auto">
          <a:xfrm>
            <a:off x="1913743" y="247117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79" name="Rectangle 58"/>
          <p:cNvSpPr>
            <a:spLocks noChangeAspect="1" noChangeArrowheads="1"/>
          </p:cNvSpPr>
          <p:nvPr/>
        </p:nvSpPr>
        <p:spPr bwMode="auto">
          <a:xfrm>
            <a:off x="1840718" y="2448947"/>
            <a:ext cx="400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80" name="Group 68"/>
          <p:cNvGrpSpPr>
            <a:grpSpLocks/>
          </p:cNvGrpSpPr>
          <p:nvPr/>
        </p:nvGrpSpPr>
        <p:grpSpPr bwMode="auto">
          <a:xfrm>
            <a:off x="7654143" y="2274322"/>
            <a:ext cx="403225" cy="215900"/>
            <a:chOff x="1631951" y="4352924"/>
            <a:chExt cx="402674" cy="215444"/>
          </a:xfrm>
        </p:grpSpPr>
        <p:sp>
          <p:nvSpPr>
            <p:cNvPr id="8926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6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81" name="AutoShape 57"/>
          <p:cNvSpPr>
            <a:spLocks noChangeAspect="1" noChangeArrowheads="1"/>
          </p:cNvSpPr>
          <p:nvPr/>
        </p:nvSpPr>
        <p:spPr bwMode="auto">
          <a:xfrm>
            <a:off x="7941480" y="2391797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82" name="Rectangle 58"/>
          <p:cNvSpPr>
            <a:spLocks noChangeAspect="1" noChangeArrowheads="1"/>
          </p:cNvSpPr>
          <p:nvPr/>
        </p:nvSpPr>
        <p:spPr bwMode="auto">
          <a:xfrm>
            <a:off x="7879568" y="2369572"/>
            <a:ext cx="4016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83" name="AutoShape 57"/>
          <p:cNvSpPr>
            <a:spLocks noChangeAspect="1" noChangeArrowheads="1"/>
          </p:cNvSpPr>
          <p:nvPr/>
        </p:nvSpPr>
        <p:spPr bwMode="auto">
          <a:xfrm>
            <a:off x="2164568" y="4712722"/>
            <a:ext cx="257175" cy="15398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84" name="Rectangle 58"/>
          <p:cNvSpPr>
            <a:spLocks noChangeAspect="1" noChangeArrowheads="1"/>
          </p:cNvSpPr>
          <p:nvPr/>
        </p:nvSpPr>
        <p:spPr bwMode="auto">
          <a:xfrm>
            <a:off x="2089955" y="4690497"/>
            <a:ext cx="4016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grpSp>
        <p:nvGrpSpPr>
          <p:cNvPr id="89185" name="Group 69"/>
          <p:cNvGrpSpPr>
            <a:grpSpLocks/>
          </p:cNvGrpSpPr>
          <p:nvPr/>
        </p:nvGrpSpPr>
        <p:grpSpPr bwMode="auto">
          <a:xfrm>
            <a:off x="5858680" y="4787335"/>
            <a:ext cx="403225" cy="215900"/>
            <a:chOff x="1631951" y="4352924"/>
            <a:chExt cx="402673" cy="215445"/>
          </a:xfrm>
        </p:grpSpPr>
        <p:sp>
          <p:nvSpPr>
            <p:cNvPr id="89260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61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86" name="Group 138"/>
          <p:cNvGrpSpPr>
            <a:grpSpLocks/>
          </p:cNvGrpSpPr>
          <p:nvPr/>
        </p:nvGrpSpPr>
        <p:grpSpPr bwMode="auto">
          <a:xfrm>
            <a:off x="7336643" y="4272985"/>
            <a:ext cx="403225" cy="215900"/>
            <a:chOff x="1631951" y="4352924"/>
            <a:chExt cx="402674" cy="215445"/>
          </a:xfrm>
        </p:grpSpPr>
        <p:sp>
          <p:nvSpPr>
            <p:cNvPr id="89258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59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87" name="Group 69"/>
          <p:cNvGrpSpPr>
            <a:grpSpLocks/>
          </p:cNvGrpSpPr>
          <p:nvPr/>
        </p:nvGrpSpPr>
        <p:grpSpPr bwMode="auto">
          <a:xfrm>
            <a:off x="6863568" y="2615635"/>
            <a:ext cx="403225" cy="215900"/>
            <a:chOff x="1631951" y="4352924"/>
            <a:chExt cx="402674" cy="214308"/>
          </a:xfrm>
        </p:grpSpPr>
        <p:sp>
          <p:nvSpPr>
            <p:cNvPr id="89256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57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88" name="Group 138"/>
          <p:cNvGrpSpPr>
            <a:grpSpLocks/>
          </p:cNvGrpSpPr>
          <p:nvPr/>
        </p:nvGrpSpPr>
        <p:grpSpPr bwMode="auto">
          <a:xfrm>
            <a:off x="7136618" y="2431485"/>
            <a:ext cx="403225" cy="215900"/>
            <a:chOff x="1631951" y="4352924"/>
            <a:chExt cx="402674" cy="215445"/>
          </a:xfrm>
        </p:grpSpPr>
        <p:sp>
          <p:nvSpPr>
            <p:cNvPr id="8925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5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189" name="Group 69"/>
          <p:cNvGrpSpPr>
            <a:grpSpLocks/>
          </p:cNvGrpSpPr>
          <p:nvPr/>
        </p:nvGrpSpPr>
        <p:grpSpPr bwMode="auto">
          <a:xfrm>
            <a:off x="6731805" y="2375922"/>
            <a:ext cx="403225" cy="215900"/>
            <a:chOff x="1631951" y="4352924"/>
            <a:chExt cx="402673" cy="215444"/>
          </a:xfrm>
        </p:grpSpPr>
        <p:sp>
          <p:nvSpPr>
            <p:cNvPr id="89252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53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sp>
        <p:nvSpPr>
          <p:cNvPr id="89190" name="Rectangle 11"/>
          <p:cNvSpPr>
            <a:spLocks noChangeArrowheads="1"/>
          </p:cNvSpPr>
          <p:nvPr/>
        </p:nvSpPr>
        <p:spPr bwMode="auto">
          <a:xfrm>
            <a:off x="3534580" y="4453960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91" name="Rectangle 10"/>
          <p:cNvSpPr>
            <a:spLocks noChangeArrowheads="1"/>
          </p:cNvSpPr>
          <p:nvPr/>
        </p:nvSpPr>
        <p:spPr bwMode="auto">
          <a:xfrm>
            <a:off x="3604430" y="4401572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Ifng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192" name="Group 148"/>
          <p:cNvGrpSpPr>
            <a:grpSpLocks/>
          </p:cNvGrpSpPr>
          <p:nvPr/>
        </p:nvGrpSpPr>
        <p:grpSpPr bwMode="auto">
          <a:xfrm>
            <a:off x="3526643" y="4344422"/>
            <a:ext cx="266700" cy="109538"/>
            <a:chOff x="2432" y="4076"/>
            <a:chExt cx="336" cy="82"/>
          </a:xfrm>
        </p:grpSpPr>
        <p:sp>
          <p:nvSpPr>
            <p:cNvPr id="8925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51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93" name="Line 59"/>
          <p:cNvSpPr>
            <a:spLocks noChangeAspect="1" noChangeShapeType="1"/>
          </p:cNvSpPr>
          <p:nvPr/>
        </p:nvSpPr>
        <p:spPr bwMode="auto">
          <a:xfrm>
            <a:off x="3077380" y="4452372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4" name="Rectangle 116"/>
          <p:cNvSpPr>
            <a:spLocks noChangeAspect="1" noChangeArrowheads="1"/>
          </p:cNvSpPr>
          <p:nvPr/>
        </p:nvSpPr>
        <p:spPr bwMode="auto">
          <a:xfrm>
            <a:off x="3236130" y="4396810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95" name="AutoShape 57"/>
          <p:cNvSpPr>
            <a:spLocks noChangeAspect="1" noChangeArrowheads="1"/>
          </p:cNvSpPr>
          <p:nvPr/>
        </p:nvSpPr>
        <p:spPr bwMode="auto">
          <a:xfrm>
            <a:off x="3193268" y="4253935"/>
            <a:ext cx="257175" cy="15398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196" name="Rectangle 58"/>
          <p:cNvSpPr>
            <a:spLocks noChangeAspect="1" noChangeArrowheads="1"/>
          </p:cNvSpPr>
          <p:nvPr/>
        </p:nvSpPr>
        <p:spPr bwMode="auto">
          <a:xfrm>
            <a:off x="3131355" y="4231710"/>
            <a:ext cx="4016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latin typeface="Arial" charset="0"/>
                <a:cs typeface="Arial" charset="0"/>
              </a:rPr>
              <a:t>T-bet</a:t>
            </a:r>
          </a:p>
        </p:txBody>
      </p:sp>
      <p:sp>
        <p:nvSpPr>
          <p:cNvPr id="89197" name="Rectangle 10"/>
          <p:cNvSpPr>
            <a:spLocks noChangeArrowheads="1"/>
          </p:cNvSpPr>
          <p:nvPr/>
        </p:nvSpPr>
        <p:spPr bwMode="auto">
          <a:xfrm>
            <a:off x="1180318" y="1750447"/>
            <a:ext cx="66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IL-2R</a:t>
            </a:r>
            <a:r>
              <a:rPr lang="en-US" sz="14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98" name="Rectangle 10"/>
          <p:cNvSpPr>
            <a:spLocks noChangeArrowheads="1"/>
          </p:cNvSpPr>
          <p:nvPr/>
        </p:nvSpPr>
        <p:spPr bwMode="auto">
          <a:xfrm>
            <a:off x="5679293" y="1721872"/>
            <a:ext cx="66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IL-2R</a:t>
            </a:r>
            <a:r>
              <a:rPr lang="en-US" sz="14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199" name="Rectangle 11"/>
          <p:cNvSpPr>
            <a:spLocks noChangeArrowheads="1"/>
          </p:cNvSpPr>
          <p:nvPr/>
        </p:nvSpPr>
        <p:spPr bwMode="auto">
          <a:xfrm>
            <a:off x="7757330" y="4526985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200" name="Rectangle 10"/>
          <p:cNvSpPr>
            <a:spLocks noChangeArrowheads="1"/>
          </p:cNvSpPr>
          <p:nvPr/>
        </p:nvSpPr>
        <p:spPr bwMode="auto">
          <a:xfrm>
            <a:off x="7827180" y="4474597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Ifng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201" name="Group 148"/>
          <p:cNvGrpSpPr>
            <a:grpSpLocks/>
          </p:cNvGrpSpPr>
          <p:nvPr/>
        </p:nvGrpSpPr>
        <p:grpSpPr bwMode="auto">
          <a:xfrm>
            <a:off x="7754155" y="4417447"/>
            <a:ext cx="266700" cy="109538"/>
            <a:chOff x="2448" y="4076"/>
            <a:chExt cx="336" cy="82"/>
          </a:xfrm>
        </p:grpSpPr>
        <p:sp>
          <p:nvSpPr>
            <p:cNvPr id="89248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49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02" name="Line 59"/>
          <p:cNvSpPr>
            <a:spLocks noChangeAspect="1" noChangeShapeType="1"/>
          </p:cNvSpPr>
          <p:nvPr/>
        </p:nvSpPr>
        <p:spPr bwMode="auto">
          <a:xfrm>
            <a:off x="7300130" y="452539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03" name="Rectangle 116"/>
          <p:cNvSpPr>
            <a:spLocks noChangeAspect="1" noChangeArrowheads="1"/>
          </p:cNvSpPr>
          <p:nvPr/>
        </p:nvSpPr>
        <p:spPr bwMode="auto">
          <a:xfrm>
            <a:off x="7458880" y="4469835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6496855" y="3742760"/>
            <a:ext cx="839788" cy="558800"/>
          </a:xfrm>
          <a:prstGeom prst="straightConnector1">
            <a:avLst/>
          </a:prstGeom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205" name="Group 84"/>
          <p:cNvGrpSpPr>
            <a:grpSpLocks noChangeAspect="1"/>
          </p:cNvGrpSpPr>
          <p:nvPr/>
        </p:nvGrpSpPr>
        <p:grpSpPr bwMode="auto">
          <a:xfrm>
            <a:off x="7790668" y="4357122"/>
            <a:ext cx="114300" cy="114300"/>
            <a:chOff x="4191000" y="990600"/>
            <a:chExt cx="381000" cy="381000"/>
          </a:xfrm>
        </p:grpSpPr>
        <p:cxnSp>
          <p:nvCxnSpPr>
            <p:cNvPr id="89246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24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206" name="Group 148"/>
          <p:cNvGrpSpPr>
            <a:grpSpLocks/>
          </p:cNvGrpSpPr>
          <p:nvPr/>
        </p:nvGrpSpPr>
        <p:grpSpPr bwMode="auto">
          <a:xfrm>
            <a:off x="6188880" y="3403035"/>
            <a:ext cx="266700" cy="109537"/>
            <a:chOff x="2432" y="4076"/>
            <a:chExt cx="336" cy="82"/>
          </a:xfrm>
        </p:grpSpPr>
        <p:sp>
          <p:nvSpPr>
            <p:cNvPr id="89244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45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07" name="Group 148"/>
          <p:cNvGrpSpPr>
            <a:grpSpLocks/>
          </p:cNvGrpSpPr>
          <p:nvPr/>
        </p:nvGrpSpPr>
        <p:grpSpPr bwMode="auto">
          <a:xfrm>
            <a:off x="7738280" y="2955360"/>
            <a:ext cx="266700" cy="109537"/>
            <a:chOff x="2432" y="4076"/>
            <a:chExt cx="336" cy="82"/>
          </a:xfrm>
        </p:grpSpPr>
        <p:sp>
          <p:nvSpPr>
            <p:cNvPr id="89242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43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08" name="Group 148"/>
          <p:cNvGrpSpPr>
            <a:grpSpLocks/>
          </p:cNvGrpSpPr>
          <p:nvPr/>
        </p:nvGrpSpPr>
        <p:grpSpPr bwMode="auto">
          <a:xfrm>
            <a:off x="7738280" y="3399860"/>
            <a:ext cx="266700" cy="109537"/>
            <a:chOff x="2432" y="4076"/>
            <a:chExt cx="336" cy="82"/>
          </a:xfrm>
        </p:grpSpPr>
        <p:sp>
          <p:nvSpPr>
            <p:cNvPr id="8924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41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09" name="Group 148"/>
          <p:cNvGrpSpPr>
            <a:grpSpLocks/>
          </p:cNvGrpSpPr>
          <p:nvPr/>
        </p:nvGrpSpPr>
        <p:grpSpPr bwMode="auto">
          <a:xfrm>
            <a:off x="7741455" y="3882460"/>
            <a:ext cx="266700" cy="109537"/>
            <a:chOff x="2432" y="4076"/>
            <a:chExt cx="336" cy="82"/>
          </a:xfrm>
        </p:grpSpPr>
        <p:sp>
          <p:nvSpPr>
            <p:cNvPr id="89238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39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10" name="Rectangle 11"/>
          <p:cNvSpPr>
            <a:spLocks noChangeArrowheads="1"/>
          </p:cNvSpPr>
          <p:nvPr/>
        </p:nvSpPr>
        <p:spPr bwMode="auto">
          <a:xfrm>
            <a:off x="6001555" y="4268222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211" name="Rectangle 10"/>
          <p:cNvSpPr>
            <a:spLocks noChangeArrowheads="1"/>
          </p:cNvSpPr>
          <p:nvPr/>
        </p:nvSpPr>
        <p:spPr bwMode="auto">
          <a:xfrm>
            <a:off x="5976155" y="4215835"/>
            <a:ext cx="636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Blimp1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89212" name="Group 148"/>
          <p:cNvGrpSpPr>
            <a:grpSpLocks/>
          </p:cNvGrpSpPr>
          <p:nvPr/>
        </p:nvGrpSpPr>
        <p:grpSpPr bwMode="auto">
          <a:xfrm>
            <a:off x="5998380" y="4158685"/>
            <a:ext cx="266700" cy="109537"/>
            <a:chOff x="2448" y="4076"/>
            <a:chExt cx="336" cy="82"/>
          </a:xfrm>
        </p:grpSpPr>
        <p:sp>
          <p:nvSpPr>
            <p:cNvPr id="89236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37" name="Line 64"/>
            <p:cNvSpPr>
              <a:spLocks noChangeAspect="1" noChangeShapeType="1"/>
            </p:cNvSpPr>
            <p:nvPr/>
          </p:nvSpPr>
          <p:spPr bwMode="auto">
            <a:xfrm>
              <a:off x="2448" y="408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13" name="Line 59"/>
          <p:cNvSpPr>
            <a:spLocks noChangeAspect="1" noChangeShapeType="1"/>
          </p:cNvSpPr>
          <p:nvPr/>
        </p:nvSpPr>
        <p:spPr bwMode="auto">
          <a:xfrm>
            <a:off x="5544355" y="426663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14" name="Rectangle 116"/>
          <p:cNvSpPr>
            <a:spLocks noChangeAspect="1" noChangeArrowheads="1"/>
          </p:cNvSpPr>
          <p:nvPr/>
        </p:nvSpPr>
        <p:spPr bwMode="auto">
          <a:xfrm>
            <a:off x="5703105" y="4211072"/>
            <a:ext cx="171450" cy="42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9215" name="Group 143"/>
          <p:cNvGrpSpPr>
            <a:grpSpLocks/>
          </p:cNvGrpSpPr>
          <p:nvPr/>
        </p:nvGrpSpPr>
        <p:grpSpPr bwMode="auto">
          <a:xfrm>
            <a:off x="5590393" y="4014222"/>
            <a:ext cx="403225" cy="215900"/>
            <a:chOff x="1631951" y="4352924"/>
            <a:chExt cx="402674" cy="215444"/>
          </a:xfrm>
        </p:grpSpPr>
        <p:sp>
          <p:nvSpPr>
            <p:cNvPr id="89234" name="Oval 73"/>
            <p:cNvSpPr>
              <a:spLocks noChangeAspect="1" noChangeArrowheads="1"/>
            </p:cNvSpPr>
            <p:nvPr/>
          </p:nvSpPr>
          <p:spPr bwMode="auto">
            <a:xfrm>
              <a:off x="1689096" y="4357682"/>
              <a:ext cx="293370" cy="20955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235" name="Rectangle 10"/>
            <p:cNvSpPr>
              <a:spLocks noChangeArrowheads="1"/>
            </p:cNvSpPr>
            <p:nvPr/>
          </p:nvSpPr>
          <p:spPr bwMode="auto">
            <a:xfrm>
              <a:off x="1631951" y="4352924"/>
              <a:ext cx="4026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FF"/>
                  </a:solidFill>
                  <a:latin typeface="Arial" charset="0"/>
                  <a:cs typeface="Arial" charset="0"/>
                </a:rPr>
                <a:t>Bcl6 </a:t>
              </a:r>
            </a:p>
          </p:txBody>
        </p:sp>
      </p:grpSp>
      <p:grpSp>
        <p:nvGrpSpPr>
          <p:cNvPr id="89216" name="Group 84"/>
          <p:cNvGrpSpPr>
            <a:grpSpLocks noChangeAspect="1"/>
          </p:cNvGrpSpPr>
          <p:nvPr/>
        </p:nvGrpSpPr>
        <p:grpSpPr bwMode="auto">
          <a:xfrm>
            <a:off x="6042830" y="4098360"/>
            <a:ext cx="114300" cy="114300"/>
            <a:chOff x="4191000" y="990600"/>
            <a:chExt cx="381000" cy="381000"/>
          </a:xfrm>
        </p:grpSpPr>
        <p:cxnSp>
          <p:nvCxnSpPr>
            <p:cNvPr id="89232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233" name="Straight Connector 86"/>
            <p:cNvCxnSpPr>
              <a:cxnSpLocks noChangeShapeType="1"/>
            </p:cNvCxnSpPr>
            <p:nvPr/>
          </p:nvCxnSpPr>
          <p:spPr bwMode="auto">
            <a:xfrm rot="5400000">
              <a:off x="4191000" y="990600"/>
              <a:ext cx="381000" cy="38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1" name="Straight Arrow Connector 260"/>
          <p:cNvCxnSpPr/>
          <p:nvPr/>
        </p:nvCxnSpPr>
        <p:spPr>
          <a:xfrm rot="5400000">
            <a:off x="5904717" y="3749110"/>
            <a:ext cx="239713" cy="230188"/>
          </a:xfrm>
          <a:prstGeom prst="straightConnector1">
            <a:avLst/>
          </a:prstGeom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218" name="Right Triangle 69"/>
          <p:cNvSpPr>
            <a:spLocks noChangeAspect="1" noChangeArrowheads="1"/>
          </p:cNvSpPr>
          <p:nvPr/>
        </p:nvSpPr>
        <p:spPr bwMode="auto">
          <a:xfrm flipH="1">
            <a:off x="1961368" y="5554158"/>
            <a:ext cx="5588000" cy="274638"/>
          </a:xfrm>
          <a:prstGeom prst="rtTriangle">
            <a:avLst/>
          </a:prstGeom>
          <a:solidFill>
            <a:srgbClr val="66006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219" name="Rectangle 10"/>
          <p:cNvSpPr>
            <a:spLocks noChangeArrowheads="1"/>
          </p:cNvSpPr>
          <p:nvPr/>
        </p:nvSpPr>
        <p:spPr bwMode="auto">
          <a:xfrm>
            <a:off x="1246993" y="5606546"/>
            <a:ext cx="623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9220" name="Rectangle 10"/>
          <p:cNvSpPr>
            <a:spLocks noChangeArrowheads="1"/>
          </p:cNvSpPr>
          <p:nvPr/>
        </p:nvSpPr>
        <p:spPr bwMode="auto">
          <a:xfrm>
            <a:off x="7512855" y="5530346"/>
            <a:ext cx="623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Bcl-6 </a:t>
            </a:r>
          </a:p>
        </p:txBody>
      </p:sp>
      <p:sp>
        <p:nvSpPr>
          <p:cNvPr id="89221" name="TextBox 268"/>
          <p:cNvSpPr txBox="1">
            <a:spLocks noChangeArrowheads="1"/>
          </p:cNvSpPr>
          <p:nvPr/>
        </p:nvSpPr>
        <p:spPr bwMode="auto">
          <a:xfrm>
            <a:off x="4248263" y="889584"/>
            <a:ext cx="235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IL-2 signaling?</a:t>
            </a:r>
          </a:p>
        </p:txBody>
      </p:sp>
      <p:sp>
        <p:nvSpPr>
          <p:cNvPr id="89222" name="Rectangle 11"/>
          <p:cNvSpPr>
            <a:spLocks noChangeArrowheads="1"/>
          </p:cNvSpPr>
          <p:nvPr/>
        </p:nvSpPr>
        <p:spPr bwMode="auto">
          <a:xfrm>
            <a:off x="1583543" y="4190435"/>
            <a:ext cx="533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Arial" charset="0"/>
              <a:cs typeface="Arial" charset="0"/>
            </a:endParaRPr>
          </a:p>
        </p:txBody>
      </p:sp>
      <p:sp>
        <p:nvSpPr>
          <p:cNvPr id="89223" name="Rectangle 10"/>
          <p:cNvSpPr>
            <a:spLocks noChangeArrowheads="1"/>
          </p:cNvSpPr>
          <p:nvPr/>
        </p:nvSpPr>
        <p:spPr bwMode="auto">
          <a:xfrm>
            <a:off x="1558143" y="4138047"/>
            <a:ext cx="636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Blimp1</a:t>
            </a:r>
            <a:r>
              <a:rPr lang="en-US" sz="1000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9224" name="Line 59"/>
          <p:cNvSpPr>
            <a:spLocks noChangeAspect="1" noChangeShapeType="1"/>
          </p:cNvSpPr>
          <p:nvPr/>
        </p:nvSpPr>
        <p:spPr bwMode="auto">
          <a:xfrm>
            <a:off x="1126343" y="4188847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25" name="Rectangle 116"/>
          <p:cNvSpPr>
            <a:spLocks noChangeAspect="1" noChangeArrowheads="1"/>
          </p:cNvSpPr>
          <p:nvPr/>
        </p:nvSpPr>
        <p:spPr bwMode="auto">
          <a:xfrm>
            <a:off x="1285093" y="4133285"/>
            <a:ext cx="171450" cy="42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9226" name="Group 148"/>
          <p:cNvGrpSpPr>
            <a:grpSpLocks/>
          </p:cNvGrpSpPr>
          <p:nvPr/>
        </p:nvGrpSpPr>
        <p:grpSpPr bwMode="auto">
          <a:xfrm>
            <a:off x="1578780" y="4069785"/>
            <a:ext cx="266700" cy="111125"/>
            <a:chOff x="2432" y="4076"/>
            <a:chExt cx="336" cy="82"/>
          </a:xfrm>
        </p:grpSpPr>
        <p:sp>
          <p:nvSpPr>
            <p:cNvPr id="89230" name="Line 63"/>
            <p:cNvSpPr>
              <a:spLocks noChangeAspect="1" noChangeShapeType="1"/>
            </p:cNvSpPr>
            <p:nvPr/>
          </p:nvSpPr>
          <p:spPr bwMode="auto">
            <a:xfrm>
              <a:off x="2452" y="4076"/>
              <a:ext cx="0" cy="82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31" name="Line 64"/>
            <p:cNvSpPr>
              <a:spLocks noChangeAspect="1" noChangeShapeType="1"/>
            </p:cNvSpPr>
            <p:nvPr/>
          </p:nvSpPr>
          <p:spPr bwMode="auto">
            <a:xfrm>
              <a:off x="2432" y="4086"/>
              <a:ext cx="336" cy="0"/>
            </a:xfrm>
            <a:prstGeom prst="line">
              <a:avLst/>
            </a:prstGeom>
            <a:noFill/>
            <a:ln w="38100">
              <a:solidFill>
                <a:srgbClr val="1D3D1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27" name="Rectangle 10"/>
          <p:cNvSpPr>
            <a:spLocks noChangeArrowheads="1"/>
          </p:cNvSpPr>
          <p:nvPr/>
        </p:nvSpPr>
        <p:spPr bwMode="auto">
          <a:xfrm>
            <a:off x="2299505" y="1236097"/>
            <a:ext cx="52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</a:t>
            </a:r>
            <a:r>
              <a:rPr lang="en-US" sz="1600" baseline="-25000">
                <a:latin typeface="Arial" charset="0"/>
                <a:cs typeface="Arial" charset="0"/>
              </a:rPr>
              <a:t>H</a:t>
            </a:r>
            <a:r>
              <a:rPr lang="en-US" sz="1600">
                <a:latin typeface="Arial" charset="0"/>
                <a:cs typeface="Arial" charset="0"/>
              </a:rPr>
              <a:t>1 </a:t>
            </a:r>
          </a:p>
        </p:txBody>
      </p:sp>
      <p:sp>
        <p:nvSpPr>
          <p:cNvPr id="89228" name="Rectangle 10"/>
          <p:cNvSpPr>
            <a:spLocks noChangeArrowheads="1"/>
          </p:cNvSpPr>
          <p:nvPr/>
        </p:nvSpPr>
        <p:spPr bwMode="auto">
          <a:xfrm>
            <a:off x="6542893" y="1248797"/>
            <a:ext cx="1028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</a:t>
            </a:r>
            <a:r>
              <a:rPr lang="en-US" sz="1600" baseline="-25000">
                <a:latin typeface="Arial" charset="0"/>
                <a:cs typeface="Arial" charset="0"/>
              </a:rPr>
              <a:t>FH</a:t>
            </a:r>
            <a:r>
              <a:rPr lang="en-US" sz="1600">
                <a:latin typeface="Arial" charset="0"/>
                <a:cs typeface="Arial" charset="0"/>
              </a:rPr>
              <a:t>-like? </a:t>
            </a:r>
          </a:p>
        </p:txBody>
      </p:sp>
      <p:sp>
        <p:nvSpPr>
          <p:cNvPr id="89229" name="TextBox 267"/>
          <p:cNvSpPr txBox="1">
            <a:spLocks noChangeArrowheads="1"/>
          </p:cNvSpPr>
          <p:nvPr/>
        </p:nvSpPr>
        <p:spPr bwMode="auto">
          <a:xfrm>
            <a:off x="1709850" y="63500"/>
            <a:ext cx="711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Are there conditions that naturally induce Bcl-6 </a:t>
            </a:r>
          </a:p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expression in T</a:t>
            </a:r>
            <a:r>
              <a:rPr lang="en-US" baseline="-25000">
                <a:latin typeface="Arial" charset="0"/>
                <a:cs typeface="Arial" charset="0"/>
              </a:rPr>
              <a:t>H</a:t>
            </a:r>
            <a:r>
              <a:rPr lang="en-US">
                <a:latin typeface="Arial" charset="0"/>
                <a:cs typeface="Arial" charset="0"/>
              </a:rPr>
              <a:t>1 cells?</a:t>
            </a:r>
          </a:p>
        </p:txBody>
      </p:sp>
    </p:spTree>
    <p:extLst>
      <p:ext uri="{BB962C8B-B14F-4D97-AF65-F5344CB8AC3E}">
        <p14:creationId xmlns:p14="http://schemas.microsoft.com/office/powerpoint/2010/main" val="23684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4"/>
          <p:cNvSpPr>
            <a:spLocks noChangeAspect="1" noChangeArrowheads="1"/>
          </p:cNvSpPr>
          <p:nvPr/>
        </p:nvSpPr>
        <p:spPr bwMode="auto">
          <a:xfrm>
            <a:off x="5104880" y="3181842"/>
            <a:ext cx="925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GAPDH</a:t>
            </a:r>
          </a:p>
        </p:txBody>
      </p:sp>
      <p:sp>
        <p:nvSpPr>
          <p:cNvPr id="50178" name="Rectangle 24"/>
          <p:cNvSpPr>
            <a:spLocks noChangeAspect="1" noChangeArrowheads="1"/>
          </p:cNvSpPr>
          <p:nvPr/>
        </p:nvSpPr>
        <p:spPr bwMode="auto">
          <a:xfrm>
            <a:off x="5296967" y="2316654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Bcl-6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50179" name="Right Triangle 23"/>
          <p:cNvSpPr>
            <a:spLocks noChangeArrowheads="1"/>
          </p:cNvSpPr>
          <p:nvPr/>
        </p:nvSpPr>
        <p:spPr bwMode="auto">
          <a:xfrm>
            <a:off x="6074842" y="1910254"/>
            <a:ext cx="2514600" cy="303213"/>
          </a:xfrm>
          <a:prstGeom prst="rtTriangle">
            <a:avLst/>
          </a:prstGeom>
          <a:solidFill>
            <a:srgbClr val="2656B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50180" name="Rectangle 24"/>
          <p:cNvSpPr>
            <a:spLocks noChangeAspect="1" noChangeArrowheads="1"/>
          </p:cNvSpPr>
          <p:nvPr/>
        </p:nvSpPr>
        <p:spPr bwMode="auto">
          <a:xfrm>
            <a:off x="5379517" y="1959467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IL-2</a:t>
            </a:r>
          </a:p>
        </p:txBody>
      </p:sp>
      <p:sp>
        <p:nvSpPr>
          <p:cNvPr id="50181" name="Rectangle 24"/>
          <p:cNvSpPr>
            <a:spLocks noChangeAspect="1" noChangeArrowheads="1"/>
          </p:cNvSpPr>
          <p:nvPr/>
        </p:nvSpPr>
        <p:spPr bwMode="auto">
          <a:xfrm>
            <a:off x="5292205" y="2724642"/>
            <a:ext cx="674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T-bet</a:t>
            </a:r>
          </a:p>
        </p:txBody>
      </p:sp>
      <p:pic>
        <p:nvPicPr>
          <p:cNvPr id="50182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5" y="2303954"/>
            <a:ext cx="25733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55" y="3153267"/>
            <a:ext cx="25574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92" y="2721467"/>
            <a:ext cx="25701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69" y="1631930"/>
            <a:ext cx="2301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24"/>
          <p:cNvSpPr txBox="1">
            <a:spLocks noChangeArrowheads="1"/>
          </p:cNvSpPr>
          <p:nvPr/>
        </p:nvSpPr>
        <p:spPr bwMode="auto">
          <a:xfrm>
            <a:off x="2885532" y="1260455"/>
            <a:ext cx="666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Bcl6</a:t>
            </a:r>
          </a:p>
        </p:txBody>
      </p:sp>
      <p:grpSp>
        <p:nvGrpSpPr>
          <p:cNvPr id="50189" name="Group 109"/>
          <p:cNvGrpSpPr>
            <a:grpSpLocks/>
          </p:cNvGrpSpPr>
          <p:nvPr/>
        </p:nvGrpSpPr>
        <p:grpSpPr bwMode="auto">
          <a:xfrm>
            <a:off x="4073525" y="1869506"/>
            <a:ext cx="820738" cy="511175"/>
            <a:chOff x="3013" y="4768"/>
            <a:chExt cx="517" cy="322"/>
          </a:xfrm>
        </p:grpSpPr>
        <p:sp>
          <p:nvSpPr>
            <p:cNvPr id="28" name="Rectangle 102"/>
            <p:cNvSpPr>
              <a:spLocks noChangeAspect="1" noChangeArrowheads="1"/>
            </p:cNvSpPr>
            <p:nvPr/>
          </p:nvSpPr>
          <p:spPr bwMode="auto">
            <a:xfrm>
              <a:off x="3013" y="4968"/>
              <a:ext cx="93" cy="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196" name="Text Box 24"/>
            <p:cNvSpPr txBox="1">
              <a:spLocks noChangeArrowheads="1"/>
            </p:cNvSpPr>
            <p:nvPr/>
          </p:nvSpPr>
          <p:spPr bwMode="auto">
            <a:xfrm>
              <a:off x="3088" y="4768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HI  IL-2</a:t>
              </a:r>
              <a:endParaRPr lang="en-US" sz="1200" baseline="30000">
                <a:latin typeface="Arial" charset="0"/>
              </a:endParaRPr>
            </a:p>
          </p:txBody>
        </p:sp>
        <p:sp>
          <p:nvSpPr>
            <p:cNvPr id="50197" name="Text Box 24"/>
            <p:cNvSpPr txBox="1">
              <a:spLocks noChangeArrowheads="1"/>
            </p:cNvSpPr>
            <p:nvPr/>
          </p:nvSpPr>
          <p:spPr bwMode="auto">
            <a:xfrm>
              <a:off x="3080" y="4916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LO IL-2</a:t>
              </a:r>
            </a:p>
          </p:txBody>
        </p:sp>
        <p:sp>
          <p:nvSpPr>
            <p:cNvPr id="50198" name="Rectangle 102"/>
            <p:cNvSpPr>
              <a:spLocks noChangeAspect="1" noChangeArrowheads="1"/>
            </p:cNvSpPr>
            <p:nvPr/>
          </p:nvSpPr>
          <p:spPr bwMode="auto">
            <a:xfrm>
              <a:off x="3013" y="4808"/>
              <a:ext cx="93" cy="93"/>
            </a:xfrm>
            <a:prstGeom prst="rect">
              <a:avLst/>
            </a:prstGeom>
            <a:solidFill>
              <a:srgbClr val="375AA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50190" name="Rectangle 75"/>
          <p:cNvSpPr>
            <a:spLocks noChangeArrowheads="1"/>
          </p:cNvSpPr>
          <p:nvPr/>
        </p:nvSpPr>
        <p:spPr bwMode="auto">
          <a:xfrm>
            <a:off x="4024313" y="1869506"/>
            <a:ext cx="839787" cy="558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Box 24"/>
          <p:cNvSpPr txBox="1">
            <a:spLocks noChangeArrowheads="1"/>
          </p:cNvSpPr>
          <p:nvPr/>
        </p:nvSpPr>
        <p:spPr bwMode="auto">
          <a:xfrm rot="-5400000">
            <a:off x="1096419" y="2568555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Relative Expression</a:t>
            </a:r>
          </a:p>
        </p:txBody>
      </p:sp>
      <p:sp>
        <p:nvSpPr>
          <p:cNvPr id="50194" name="TextBox 34"/>
          <p:cNvSpPr txBox="1">
            <a:spLocks noChangeArrowheads="1"/>
          </p:cNvSpPr>
          <p:nvPr/>
        </p:nvSpPr>
        <p:spPr bwMode="auto">
          <a:xfrm>
            <a:off x="1892300" y="270933"/>
            <a:ext cx="6821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Bcl-6 expression in T</a:t>
            </a:r>
            <a:r>
              <a:rPr lang="en-US" sz="2000" baseline="-25000" dirty="0">
                <a:latin typeface="Arial" charset="0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1 cells is inhibited </a:t>
            </a:r>
            <a:r>
              <a:rPr lang="en-US" sz="2000" dirty="0" smtClean="0">
                <a:latin typeface="Arial" charset="0"/>
                <a:cs typeface="Arial" charset="0"/>
              </a:rPr>
              <a:t>IL-2 signaling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0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6" name="Rectangle 10"/>
          <p:cNvSpPr>
            <a:spLocks noChangeArrowheads="1"/>
          </p:cNvSpPr>
          <p:nvPr/>
        </p:nvSpPr>
        <p:spPr bwMode="auto">
          <a:xfrm>
            <a:off x="3376613" y="311150"/>
            <a:ext cx="261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1-T</a:t>
            </a:r>
            <a:r>
              <a:rPr lang="en-US" sz="2000" b="1" baseline="-25000" dirty="0">
                <a:latin typeface="Arial" charset="0"/>
                <a:cs typeface="Arial" charset="0"/>
              </a:rPr>
              <a:t>FH</a:t>
            </a:r>
            <a:r>
              <a:rPr lang="en-US" sz="2000" b="1" dirty="0">
                <a:latin typeface="Arial" charset="0"/>
                <a:cs typeface="Arial" charset="0"/>
              </a:rPr>
              <a:t>-like low IL-2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76" y="804341"/>
            <a:ext cx="6196330" cy="4954905"/>
          </a:xfrm>
          <a:prstGeom prst="rect">
            <a:avLst/>
          </a:prstGeom>
        </p:spPr>
      </p:pic>
      <p:sp>
        <p:nvSpPr>
          <p:cNvPr id="4" name="TextBox 295"/>
          <p:cNvSpPr txBox="1">
            <a:spLocks noChangeArrowheads="1"/>
          </p:cNvSpPr>
          <p:nvPr/>
        </p:nvSpPr>
        <p:spPr bwMode="auto">
          <a:xfrm>
            <a:off x="3272633" y="3529018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914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1" name="TextBox 34"/>
          <p:cNvSpPr txBox="1">
            <a:spLocks noChangeArrowheads="1"/>
          </p:cNvSpPr>
          <p:nvPr/>
        </p:nvSpPr>
        <p:spPr bwMode="auto">
          <a:xfrm>
            <a:off x="1451945" y="160865"/>
            <a:ext cx="7734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Expression of Blimp1 </a:t>
            </a:r>
            <a:r>
              <a:rPr lang="en-US" sz="2000" dirty="0">
                <a:latin typeface="Arial" charset="0"/>
                <a:cs typeface="Arial" charset="0"/>
              </a:rPr>
              <a:t>and Bcl-</a:t>
            </a:r>
            <a:r>
              <a:rPr lang="en-US" sz="2000" dirty="0" smtClean="0">
                <a:latin typeface="Arial" charset="0"/>
                <a:cs typeface="Arial" charset="0"/>
              </a:rPr>
              <a:t>6 </a:t>
            </a:r>
            <a:r>
              <a:rPr lang="en-US" sz="2000" dirty="0">
                <a:latin typeface="Arial" charset="0"/>
                <a:cs typeface="Arial" charset="0"/>
              </a:rPr>
              <a:t>inversely </a:t>
            </a:r>
            <a:r>
              <a:rPr lang="en-US" sz="2000" dirty="0" smtClean="0">
                <a:latin typeface="Arial" charset="0"/>
                <a:cs typeface="Arial" charset="0"/>
              </a:rPr>
              <a:t>correlate </a:t>
            </a:r>
            <a:r>
              <a:rPr lang="en-US" sz="2000" dirty="0">
                <a:latin typeface="Arial" charset="0"/>
                <a:cs typeface="Arial" charset="0"/>
              </a:rPr>
              <a:t>in T</a:t>
            </a:r>
            <a:r>
              <a:rPr lang="en-US" sz="2000" baseline="-25000" dirty="0">
                <a:latin typeface="Arial" charset="0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1 cells</a:t>
            </a:r>
          </a:p>
        </p:txBody>
      </p:sp>
      <p:pic>
        <p:nvPicPr>
          <p:cNvPr id="66578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0" y="1507053"/>
            <a:ext cx="2197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9" name="Group 109"/>
          <p:cNvGrpSpPr>
            <a:grpSpLocks/>
          </p:cNvGrpSpPr>
          <p:nvPr/>
        </p:nvGrpSpPr>
        <p:grpSpPr bwMode="auto">
          <a:xfrm>
            <a:off x="4281005" y="1643578"/>
            <a:ext cx="820738" cy="511175"/>
            <a:chOff x="3013" y="4768"/>
            <a:chExt cx="517" cy="322"/>
          </a:xfrm>
        </p:grpSpPr>
        <p:sp>
          <p:nvSpPr>
            <p:cNvPr id="71" name="Rectangle 102"/>
            <p:cNvSpPr>
              <a:spLocks noChangeAspect="1" noChangeArrowheads="1"/>
            </p:cNvSpPr>
            <p:nvPr/>
          </p:nvSpPr>
          <p:spPr bwMode="auto">
            <a:xfrm>
              <a:off x="3013" y="4968"/>
              <a:ext cx="93" cy="93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585" name="Text Box 24"/>
            <p:cNvSpPr txBox="1">
              <a:spLocks noChangeArrowheads="1"/>
            </p:cNvSpPr>
            <p:nvPr/>
          </p:nvSpPr>
          <p:spPr bwMode="auto">
            <a:xfrm>
              <a:off x="3088" y="4768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HI  IL-2</a:t>
              </a:r>
              <a:endParaRPr lang="en-US" sz="1200" baseline="30000">
                <a:latin typeface="Arial" charset="0"/>
              </a:endParaRPr>
            </a:p>
          </p:txBody>
        </p:sp>
        <p:sp>
          <p:nvSpPr>
            <p:cNvPr id="66586" name="Text Box 24"/>
            <p:cNvSpPr txBox="1">
              <a:spLocks noChangeArrowheads="1"/>
            </p:cNvSpPr>
            <p:nvPr/>
          </p:nvSpPr>
          <p:spPr bwMode="auto">
            <a:xfrm>
              <a:off x="3080" y="4916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LO IL-2</a:t>
              </a:r>
            </a:p>
          </p:txBody>
        </p:sp>
        <p:sp>
          <p:nvSpPr>
            <p:cNvPr id="66587" name="Rectangle 102"/>
            <p:cNvSpPr>
              <a:spLocks noChangeAspect="1" noChangeArrowheads="1"/>
            </p:cNvSpPr>
            <p:nvPr/>
          </p:nvSpPr>
          <p:spPr bwMode="auto">
            <a:xfrm>
              <a:off x="3013" y="4808"/>
              <a:ext cx="93" cy="93"/>
            </a:xfrm>
            <a:prstGeom prst="rect">
              <a:avLst/>
            </a:prstGeom>
            <a:solidFill>
              <a:srgbClr val="375AA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66580" name="Rectangle 75"/>
          <p:cNvSpPr>
            <a:spLocks noChangeArrowheads="1"/>
          </p:cNvSpPr>
          <p:nvPr/>
        </p:nvSpPr>
        <p:spPr bwMode="auto">
          <a:xfrm>
            <a:off x="4231793" y="1643578"/>
            <a:ext cx="839787" cy="558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Text Box 24"/>
          <p:cNvSpPr txBox="1">
            <a:spLocks noChangeArrowheads="1"/>
          </p:cNvSpPr>
          <p:nvPr/>
        </p:nvSpPr>
        <p:spPr bwMode="auto">
          <a:xfrm rot="-5400000">
            <a:off x="1517168" y="2461140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Percent Input</a:t>
            </a:r>
          </a:p>
        </p:txBody>
      </p:sp>
      <p:sp>
        <p:nvSpPr>
          <p:cNvPr id="66582" name="Text Box 24"/>
          <p:cNvSpPr txBox="1">
            <a:spLocks noChangeArrowheads="1"/>
          </p:cNvSpPr>
          <p:nvPr/>
        </p:nvSpPr>
        <p:spPr bwMode="auto">
          <a:xfrm>
            <a:off x="2047393" y="770453"/>
            <a:ext cx="2784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Primary Th1 ChIP (</a:t>
            </a:r>
            <a:r>
              <a:rPr lang="en-US" sz="1600">
                <a:latin typeface="Symbol" charset="0"/>
                <a:cs typeface="Symbol" charset="0"/>
              </a:rPr>
              <a:t>a</a:t>
            </a:r>
            <a:r>
              <a:rPr lang="en-US" sz="1600">
                <a:latin typeface="Arial" charset="0"/>
              </a:rPr>
              <a:t>-Bcl-6)</a:t>
            </a:r>
          </a:p>
        </p:txBody>
      </p:sp>
      <p:sp>
        <p:nvSpPr>
          <p:cNvPr id="66583" name="Text Box 24"/>
          <p:cNvSpPr txBox="1">
            <a:spLocks noChangeArrowheads="1"/>
          </p:cNvSpPr>
          <p:nvPr/>
        </p:nvSpPr>
        <p:spPr bwMode="auto">
          <a:xfrm>
            <a:off x="2855430" y="1078428"/>
            <a:ext cx="111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   Prdm1</a:t>
            </a:r>
          </a:p>
          <a:p>
            <a:pPr eaLnBrk="1" hangingPunct="1"/>
            <a:r>
              <a:rPr lang="en-US" sz="1600" i="1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(Blimp1)</a:t>
            </a:r>
          </a:p>
        </p:txBody>
      </p:sp>
    </p:spTree>
    <p:extLst>
      <p:ext uri="{BB962C8B-B14F-4D97-AF65-F5344CB8AC3E}">
        <p14:creationId xmlns:p14="http://schemas.microsoft.com/office/powerpoint/2010/main" val="196326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4"/>
          <p:cNvSpPr>
            <a:spLocks noChangeAspect="1" noChangeArrowheads="1"/>
          </p:cNvSpPr>
          <p:nvPr/>
        </p:nvSpPr>
        <p:spPr bwMode="auto">
          <a:xfrm>
            <a:off x="3022620" y="5390589"/>
            <a:ext cx="925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GAPDH</a:t>
            </a:r>
          </a:p>
        </p:txBody>
      </p:sp>
      <p:sp>
        <p:nvSpPr>
          <p:cNvPr id="66562" name="Rectangle 24"/>
          <p:cNvSpPr>
            <a:spLocks noChangeAspect="1" noChangeArrowheads="1"/>
          </p:cNvSpPr>
          <p:nvPr/>
        </p:nvSpPr>
        <p:spPr bwMode="auto">
          <a:xfrm>
            <a:off x="3262333" y="4144401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Bcl-6</a:t>
            </a:r>
            <a:endParaRPr lang="en-US" sz="1600" baseline="30000">
              <a:latin typeface="Arial" charset="0"/>
            </a:endParaRPr>
          </a:p>
        </p:txBody>
      </p:sp>
      <p:sp>
        <p:nvSpPr>
          <p:cNvPr id="66563" name="Right Triangle 23"/>
          <p:cNvSpPr>
            <a:spLocks noChangeArrowheads="1"/>
          </p:cNvSpPr>
          <p:nvPr/>
        </p:nvSpPr>
        <p:spPr bwMode="auto">
          <a:xfrm>
            <a:off x="4025920" y="3738001"/>
            <a:ext cx="2514600" cy="303213"/>
          </a:xfrm>
          <a:prstGeom prst="rtTriangle">
            <a:avLst/>
          </a:prstGeom>
          <a:solidFill>
            <a:srgbClr val="2656B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 b="0"/>
          </a:p>
        </p:txBody>
      </p:sp>
      <p:sp>
        <p:nvSpPr>
          <p:cNvPr id="66564" name="Rectangle 24"/>
          <p:cNvSpPr>
            <a:spLocks noChangeAspect="1" noChangeArrowheads="1"/>
          </p:cNvSpPr>
          <p:nvPr/>
        </p:nvSpPr>
        <p:spPr bwMode="auto">
          <a:xfrm>
            <a:off x="3398858" y="3787214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IL-2</a:t>
            </a:r>
          </a:p>
        </p:txBody>
      </p:sp>
      <p:sp>
        <p:nvSpPr>
          <p:cNvPr id="66565" name="Rectangle 24"/>
          <p:cNvSpPr>
            <a:spLocks noChangeAspect="1" noChangeArrowheads="1"/>
          </p:cNvSpPr>
          <p:nvPr/>
        </p:nvSpPr>
        <p:spPr bwMode="auto">
          <a:xfrm>
            <a:off x="3273445" y="4933389"/>
            <a:ext cx="67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T-bet</a:t>
            </a:r>
          </a:p>
        </p:txBody>
      </p:sp>
      <p:pic>
        <p:nvPicPr>
          <p:cNvPr id="66566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33" y="4131701"/>
            <a:ext cx="25733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33" y="5362014"/>
            <a:ext cx="25574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70" y="4930214"/>
            <a:ext cx="25701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Rectangle 24"/>
          <p:cNvSpPr>
            <a:spLocks noChangeAspect="1" noChangeArrowheads="1"/>
          </p:cNvSpPr>
          <p:nvPr/>
        </p:nvSpPr>
        <p:spPr bwMode="auto">
          <a:xfrm>
            <a:off x="3011508" y="4526989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Blimp-1</a:t>
            </a:r>
          </a:p>
        </p:txBody>
      </p:sp>
      <p:pic>
        <p:nvPicPr>
          <p:cNvPr id="66570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70" y="4534926"/>
            <a:ext cx="2555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Box 16"/>
          <p:cNvSpPr txBox="1">
            <a:spLocks noChangeArrowheads="1"/>
          </p:cNvSpPr>
          <p:nvPr/>
        </p:nvSpPr>
        <p:spPr bwMode="auto">
          <a:xfrm>
            <a:off x="5692258" y="770453"/>
            <a:ext cx="272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Primary WT T</a:t>
            </a:r>
            <a:r>
              <a:rPr lang="en-US" sz="1600" baseline="-25000">
                <a:latin typeface="Arial" charset="0"/>
                <a:cs typeface="Arial" charset="0"/>
              </a:rPr>
              <a:t>H</a:t>
            </a:r>
            <a:r>
              <a:rPr lang="en-US" sz="1600">
                <a:latin typeface="Arial" charset="0"/>
                <a:cs typeface="Arial" charset="0"/>
              </a:rPr>
              <a:t>1 qRT-PCR</a:t>
            </a:r>
          </a:p>
        </p:txBody>
      </p:sp>
      <p:pic>
        <p:nvPicPr>
          <p:cNvPr id="66573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0" y="1481653"/>
            <a:ext cx="2286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Text Box 24"/>
          <p:cNvSpPr txBox="1">
            <a:spLocks noChangeArrowheads="1"/>
          </p:cNvSpPr>
          <p:nvPr/>
        </p:nvSpPr>
        <p:spPr bwMode="auto">
          <a:xfrm>
            <a:off x="6487595" y="1078428"/>
            <a:ext cx="111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   Prdm1</a:t>
            </a:r>
          </a:p>
          <a:p>
            <a:pPr eaLnBrk="1" hangingPunct="1"/>
            <a:r>
              <a:rPr lang="en-US" sz="1600" i="1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(Blimp1)</a:t>
            </a:r>
          </a:p>
        </p:txBody>
      </p:sp>
      <p:grpSp>
        <p:nvGrpSpPr>
          <p:cNvPr id="66575" name="Group 109"/>
          <p:cNvGrpSpPr>
            <a:grpSpLocks/>
          </p:cNvGrpSpPr>
          <p:nvPr/>
        </p:nvGrpSpPr>
        <p:grpSpPr bwMode="auto">
          <a:xfrm>
            <a:off x="7913170" y="1659453"/>
            <a:ext cx="820738" cy="511175"/>
            <a:chOff x="3013" y="4768"/>
            <a:chExt cx="517" cy="322"/>
          </a:xfrm>
        </p:grpSpPr>
        <p:sp>
          <p:nvSpPr>
            <p:cNvPr id="63" name="Rectangle 102"/>
            <p:cNvSpPr>
              <a:spLocks noChangeAspect="1" noChangeArrowheads="1"/>
            </p:cNvSpPr>
            <p:nvPr/>
          </p:nvSpPr>
          <p:spPr bwMode="auto">
            <a:xfrm>
              <a:off x="3013" y="4968"/>
              <a:ext cx="93" cy="93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589" name="Text Box 24"/>
            <p:cNvSpPr txBox="1">
              <a:spLocks noChangeArrowheads="1"/>
            </p:cNvSpPr>
            <p:nvPr/>
          </p:nvSpPr>
          <p:spPr bwMode="auto">
            <a:xfrm>
              <a:off x="3088" y="4768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HI  IL-2</a:t>
              </a:r>
              <a:endParaRPr lang="en-US" sz="1200" baseline="30000">
                <a:latin typeface="Arial" charset="0"/>
              </a:endParaRPr>
            </a:p>
          </p:txBody>
        </p:sp>
        <p:sp>
          <p:nvSpPr>
            <p:cNvPr id="66590" name="Text Box 24"/>
            <p:cNvSpPr txBox="1">
              <a:spLocks noChangeArrowheads="1"/>
            </p:cNvSpPr>
            <p:nvPr/>
          </p:nvSpPr>
          <p:spPr bwMode="auto">
            <a:xfrm>
              <a:off x="3080" y="4916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LO IL-2</a:t>
              </a:r>
            </a:p>
          </p:txBody>
        </p:sp>
        <p:sp>
          <p:nvSpPr>
            <p:cNvPr id="66591" name="Rectangle 102"/>
            <p:cNvSpPr>
              <a:spLocks noChangeAspect="1" noChangeArrowheads="1"/>
            </p:cNvSpPr>
            <p:nvPr/>
          </p:nvSpPr>
          <p:spPr bwMode="auto">
            <a:xfrm>
              <a:off x="3013" y="4808"/>
              <a:ext cx="93" cy="93"/>
            </a:xfrm>
            <a:prstGeom prst="rect">
              <a:avLst/>
            </a:prstGeom>
            <a:solidFill>
              <a:srgbClr val="375AA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66576" name="Rectangle 75"/>
          <p:cNvSpPr>
            <a:spLocks noChangeArrowheads="1"/>
          </p:cNvSpPr>
          <p:nvPr/>
        </p:nvSpPr>
        <p:spPr bwMode="auto">
          <a:xfrm>
            <a:off x="7863958" y="1659453"/>
            <a:ext cx="839787" cy="558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TextBox 26"/>
          <p:cNvSpPr txBox="1">
            <a:spLocks noChangeArrowheads="1"/>
          </p:cNvSpPr>
          <p:nvPr/>
        </p:nvSpPr>
        <p:spPr bwMode="auto">
          <a:xfrm rot="-5400000">
            <a:off x="4881045" y="2386528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Relative Expression</a:t>
            </a:r>
          </a:p>
        </p:txBody>
      </p:sp>
      <p:pic>
        <p:nvPicPr>
          <p:cNvPr id="66578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0" y="1507053"/>
            <a:ext cx="2197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9" name="Group 109"/>
          <p:cNvGrpSpPr>
            <a:grpSpLocks/>
          </p:cNvGrpSpPr>
          <p:nvPr/>
        </p:nvGrpSpPr>
        <p:grpSpPr bwMode="auto">
          <a:xfrm>
            <a:off x="4281005" y="1643578"/>
            <a:ext cx="820738" cy="511175"/>
            <a:chOff x="3013" y="4768"/>
            <a:chExt cx="517" cy="322"/>
          </a:xfrm>
        </p:grpSpPr>
        <p:sp>
          <p:nvSpPr>
            <p:cNvPr id="71" name="Rectangle 102"/>
            <p:cNvSpPr>
              <a:spLocks noChangeAspect="1" noChangeArrowheads="1"/>
            </p:cNvSpPr>
            <p:nvPr/>
          </p:nvSpPr>
          <p:spPr bwMode="auto">
            <a:xfrm>
              <a:off x="3013" y="4968"/>
              <a:ext cx="93" cy="93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585" name="Text Box 24"/>
            <p:cNvSpPr txBox="1">
              <a:spLocks noChangeArrowheads="1"/>
            </p:cNvSpPr>
            <p:nvPr/>
          </p:nvSpPr>
          <p:spPr bwMode="auto">
            <a:xfrm>
              <a:off x="3088" y="4768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HI  IL-2</a:t>
              </a:r>
              <a:endParaRPr lang="en-US" sz="1200" baseline="30000">
                <a:latin typeface="Arial" charset="0"/>
              </a:endParaRPr>
            </a:p>
          </p:txBody>
        </p:sp>
        <p:sp>
          <p:nvSpPr>
            <p:cNvPr id="66586" name="Text Box 24"/>
            <p:cNvSpPr txBox="1">
              <a:spLocks noChangeArrowheads="1"/>
            </p:cNvSpPr>
            <p:nvPr/>
          </p:nvSpPr>
          <p:spPr bwMode="auto">
            <a:xfrm>
              <a:off x="3080" y="4916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LO IL-2</a:t>
              </a:r>
            </a:p>
          </p:txBody>
        </p:sp>
        <p:sp>
          <p:nvSpPr>
            <p:cNvPr id="66587" name="Rectangle 102"/>
            <p:cNvSpPr>
              <a:spLocks noChangeAspect="1" noChangeArrowheads="1"/>
            </p:cNvSpPr>
            <p:nvPr/>
          </p:nvSpPr>
          <p:spPr bwMode="auto">
            <a:xfrm>
              <a:off x="3013" y="4808"/>
              <a:ext cx="93" cy="93"/>
            </a:xfrm>
            <a:prstGeom prst="rect">
              <a:avLst/>
            </a:prstGeom>
            <a:solidFill>
              <a:srgbClr val="375AA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66580" name="Rectangle 75"/>
          <p:cNvSpPr>
            <a:spLocks noChangeArrowheads="1"/>
          </p:cNvSpPr>
          <p:nvPr/>
        </p:nvSpPr>
        <p:spPr bwMode="auto">
          <a:xfrm>
            <a:off x="4231793" y="1643578"/>
            <a:ext cx="839787" cy="558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Text Box 24"/>
          <p:cNvSpPr txBox="1">
            <a:spLocks noChangeArrowheads="1"/>
          </p:cNvSpPr>
          <p:nvPr/>
        </p:nvSpPr>
        <p:spPr bwMode="auto">
          <a:xfrm rot="-5400000">
            <a:off x="1517168" y="2461140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Percent Input</a:t>
            </a:r>
          </a:p>
        </p:txBody>
      </p:sp>
      <p:sp>
        <p:nvSpPr>
          <p:cNvPr id="66582" name="Text Box 24"/>
          <p:cNvSpPr txBox="1">
            <a:spLocks noChangeArrowheads="1"/>
          </p:cNvSpPr>
          <p:nvPr/>
        </p:nvSpPr>
        <p:spPr bwMode="auto">
          <a:xfrm>
            <a:off x="2047393" y="770453"/>
            <a:ext cx="2784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Primary Th1 ChIP (</a:t>
            </a:r>
            <a:r>
              <a:rPr lang="en-US" sz="1600">
                <a:latin typeface="Symbol" charset="0"/>
                <a:cs typeface="Symbol" charset="0"/>
              </a:rPr>
              <a:t>a</a:t>
            </a:r>
            <a:r>
              <a:rPr lang="en-US" sz="1600">
                <a:latin typeface="Arial" charset="0"/>
              </a:rPr>
              <a:t>-Bcl-6)</a:t>
            </a:r>
          </a:p>
        </p:txBody>
      </p:sp>
      <p:sp>
        <p:nvSpPr>
          <p:cNvPr id="66583" name="Text Box 24"/>
          <p:cNvSpPr txBox="1">
            <a:spLocks noChangeArrowheads="1"/>
          </p:cNvSpPr>
          <p:nvPr/>
        </p:nvSpPr>
        <p:spPr bwMode="auto">
          <a:xfrm>
            <a:off x="2855430" y="1078428"/>
            <a:ext cx="111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   Prdm1</a:t>
            </a:r>
          </a:p>
          <a:p>
            <a:pPr eaLnBrk="1" hangingPunct="1"/>
            <a:r>
              <a:rPr lang="en-US" sz="1600" i="1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(Blimp1)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1451945" y="160865"/>
            <a:ext cx="7734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Expression of Blimp1 </a:t>
            </a:r>
            <a:r>
              <a:rPr lang="en-US" sz="2000" dirty="0">
                <a:latin typeface="Arial" charset="0"/>
                <a:cs typeface="Arial" charset="0"/>
              </a:rPr>
              <a:t>and Bcl-</a:t>
            </a:r>
            <a:r>
              <a:rPr lang="en-US" sz="2000" dirty="0" smtClean="0">
                <a:latin typeface="Arial" charset="0"/>
                <a:cs typeface="Arial" charset="0"/>
              </a:rPr>
              <a:t>6 </a:t>
            </a:r>
            <a:r>
              <a:rPr lang="en-US" sz="2000" dirty="0">
                <a:latin typeface="Arial" charset="0"/>
                <a:cs typeface="Arial" charset="0"/>
              </a:rPr>
              <a:t>inversely </a:t>
            </a:r>
            <a:r>
              <a:rPr lang="en-US" sz="2000" dirty="0" smtClean="0">
                <a:latin typeface="Arial" charset="0"/>
                <a:cs typeface="Arial" charset="0"/>
              </a:rPr>
              <a:t>correlate </a:t>
            </a:r>
            <a:r>
              <a:rPr lang="en-US" sz="2000" dirty="0">
                <a:latin typeface="Arial" charset="0"/>
                <a:cs typeface="Arial" charset="0"/>
              </a:rPr>
              <a:t>in T</a:t>
            </a:r>
            <a:r>
              <a:rPr lang="en-US" sz="2000" baseline="-25000" dirty="0">
                <a:latin typeface="Arial" charset="0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1 cells</a:t>
            </a:r>
          </a:p>
        </p:txBody>
      </p:sp>
    </p:spTree>
    <p:extLst>
      <p:ext uri="{BB962C8B-B14F-4D97-AF65-F5344CB8AC3E}">
        <p14:creationId xmlns:p14="http://schemas.microsoft.com/office/powerpoint/2010/main" val="427262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6" name="Rectangle 10"/>
          <p:cNvSpPr>
            <a:spLocks noChangeArrowheads="1"/>
          </p:cNvSpPr>
          <p:nvPr/>
        </p:nvSpPr>
        <p:spPr bwMode="auto">
          <a:xfrm>
            <a:off x="3376613" y="311150"/>
            <a:ext cx="261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T</a:t>
            </a:r>
            <a:r>
              <a:rPr lang="en-US" sz="2000" b="1" baseline="-25000" dirty="0">
                <a:latin typeface="Arial" charset="0"/>
                <a:cs typeface="Arial" charset="0"/>
              </a:rPr>
              <a:t>H</a:t>
            </a:r>
            <a:r>
              <a:rPr lang="en-US" sz="2000" b="1" dirty="0">
                <a:latin typeface="Arial" charset="0"/>
                <a:cs typeface="Arial" charset="0"/>
              </a:rPr>
              <a:t>1-T</a:t>
            </a:r>
            <a:r>
              <a:rPr lang="en-US" sz="2000" b="1" baseline="-25000" dirty="0">
                <a:latin typeface="Arial" charset="0"/>
                <a:cs typeface="Arial" charset="0"/>
              </a:rPr>
              <a:t>FH</a:t>
            </a:r>
            <a:r>
              <a:rPr lang="en-US" sz="2000" b="1" dirty="0">
                <a:latin typeface="Arial" charset="0"/>
                <a:cs typeface="Arial" charset="0"/>
              </a:rPr>
              <a:t>-like low IL-2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76" y="804341"/>
            <a:ext cx="6196330" cy="495490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278300" y="2952763"/>
            <a:ext cx="393700" cy="393700"/>
          </a:xfrm>
          <a:prstGeom prst="straightConnector1">
            <a:avLst/>
          </a:prstGeom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91000" y="3346463"/>
            <a:ext cx="317500" cy="12700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188" y="3354401"/>
            <a:ext cx="379412" cy="373062"/>
          </a:xfrm>
          <a:prstGeom prst="straightConnector1">
            <a:avLst/>
          </a:prstGeom>
          <a:ln w="31750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95"/>
          <p:cNvSpPr txBox="1">
            <a:spLocks noChangeArrowheads="1"/>
          </p:cNvSpPr>
          <p:nvPr/>
        </p:nvSpPr>
        <p:spPr bwMode="auto">
          <a:xfrm>
            <a:off x="4633905" y="2622562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8" name="TextBox 296"/>
          <p:cNvSpPr txBox="1">
            <a:spLocks noChangeArrowheads="1"/>
          </p:cNvSpPr>
          <p:nvPr/>
        </p:nvSpPr>
        <p:spPr bwMode="auto">
          <a:xfrm>
            <a:off x="4621205" y="3105163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9" name="TextBox 297"/>
          <p:cNvSpPr txBox="1">
            <a:spLocks noChangeArrowheads="1"/>
          </p:cNvSpPr>
          <p:nvPr/>
        </p:nvSpPr>
        <p:spPr bwMode="auto">
          <a:xfrm>
            <a:off x="4638136" y="3634334"/>
            <a:ext cx="310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?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6"/>
          <p:cNvSpPr txBox="1">
            <a:spLocks noChangeArrowheads="1"/>
          </p:cNvSpPr>
          <p:nvPr/>
        </p:nvSpPr>
        <p:spPr bwMode="auto">
          <a:xfrm>
            <a:off x="3325813" y="1473200"/>
            <a:ext cx="272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Primary WT T</a:t>
            </a:r>
            <a:r>
              <a:rPr lang="en-US" sz="1600" baseline="-25000">
                <a:latin typeface="Arial" charset="0"/>
                <a:cs typeface="Arial" charset="0"/>
              </a:rPr>
              <a:t>H</a:t>
            </a:r>
            <a:r>
              <a:rPr lang="en-US" sz="1600">
                <a:latin typeface="Arial" charset="0"/>
                <a:cs typeface="Arial" charset="0"/>
              </a:rPr>
              <a:t>1 qRT-PCR</a:t>
            </a:r>
          </a:p>
        </p:txBody>
      </p:sp>
      <p:sp>
        <p:nvSpPr>
          <p:cNvPr id="69634" name="TextBox 34"/>
          <p:cNvSpPr txBox="1">
            <a:spLocks noChangeArrowheads="1"/>
          </p:cNvSpPr>
          <p:nvPr/>
        </p:nvSpPr>
        <p:spPr bwMode="auto">
          <a:xfrm>
            <a:off x="1756676" y="207434"/>
            <a:ext cx="6769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The expression of a subset of T</a:t>
            </a:r>
            <a:r>
              <a:rPr lang="en-US" sz="2000" baseline="-25000" dirty="0">
                <a:latin typeface="Arial" charset="0"/>
                <a:cs typeface="Arial" charset="0"/>
              </a:rPr>
              <a:t>FH</a:t>
            </a:r>
            <a:r>
              <a:rPr lang="en-US" sz="2000" dirty="0">
                <a:latin typeface="Arial" charset="0"/>
                <a:cs typeface="Arial" charset="0"/>
              </a:rPr>
              <a:t>-signature genes are </a:t>
            </a:r>
          </a:p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enhanced in T</a:t>
            </a:r>
            <a:r>
              <a:rPr lang="en-US" sz="2000" baseline="-25000" dirty="0">
                <a:latin typeface="Arial" charset="0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1 cells maintained in low IL-2</a:t>
            </a:r>
          </a:p>
        </p:txBody>
      </p:sp>
      <p:pic>
        <p:nvPicPr>
          <p:cNvPr id="6963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95500"/>
            <a:ext cx="22558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133600"/>
            <a:ext cx="2301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019300"/>
            <a:ext cx="2205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24"/>
          <p:cNvSpPr txBox="1">
            <a:spLocks noChangeArrowheads="1"/>
          </p:cNvSpPr>
          <p:nvPr/>
        </p:nvSpPr>
        <p:spPr bwMode="auto">
          <a:xfrm>
            <a:off x="1611313" y="1908175"/>
            <a:ext cx="80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Cxcr5</a:t>
            </a:r>
          </a:p>
        </p:txBody>
      </p:sp>
      <p:sp>
        <p:nvSpPr>
          <p:cNvPr id="69639" name="Text Box 24"/>
          <p:cNvSpPr txBox="1">
            <a:spLocks noChangeArrowheads="1"/>
          </p:cNvSpPr>
          <p:nvPr/>
        </p:nvSpPr>
        <p:spPr bwMode="auto">
          <a:xfrm>
            <a:off x="6673850" y="1908175"/>
            <a:ext cx="735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  Btla</a:t>
            </a:r>
          </a:p>
        </p:txBody>
      </p:sp>
      <p:grpSp>
        <p:nvGrpSpPr>
          <p:cNvPr id="69640" name="Group 109"/>
          <p:cNvGrpSpPr>
            <a:grpSpLocks/>
          </p:cNvGrpSpPr>
          <p:nvPr/>
        </p:nvGrpSpPr>
        <p:grpSpPr bwMode="auto">
          <a:xfrm>
            <a:off x="7896225" y="2349500"/>
            <a:ext cx="820738" cy="511175"/>
            <a:chOff x="3013" y="4768"/>
            <a:chExt cx="517" cy="322"/>
          </a:xfrm>
        </p:grpSpPr>
        <p:sp>
          <p:nvSpPr>
            <p:cNvPr id="25" name="Rectangle 102"/>
            <p:cNvSpPr>
              <a:spLocks noChangeAspect="1" noChangeArrowheads="1"/>
            </p:cNvSpPr>
            <p:nvPr/>
          </p:nvSpPr>
          <p:spPr bwMode="auto">
            <a:xfrm>
              <a:off x="3013" y="4968"/>
              <a:ext cx="93" cy="93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647" name="Text Box 24"/>
            <p:cNvSpPr txBox="1">
              <a:spLocks noChangeArrowheads="1"/>
            </p:cNvSpPr>
            <p:nvPr/>
          </p:nvSpPr>
          <p:spPr bwMode="auto">
            <a:xfrm>
              <a:off x="3088" y="4768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HI  IL-2</a:t>
              </a:r>
              <a:endParaRPr lang="en-US" sz="1200" baseline="30000">
                <a:latin typeface="Arial" charset="0"/>
              </a:endParaRPr>
            </a:p>
          </p:txBody>
        </p:sp>
        <p:sp>
          <p:nvSpPr>
            <p:cNvPr id="69648" name="Text Box 24"/>
            <p:cNvSpPr txBox="1">
              <a:spLocks noChangeArrowheads="1"/>
            </p:cNvSpPr>
            <p:nvPr/>
          </p:nvSpPr>
          <p:spPr bwMode="auto">
            <a:xfrm>
              <a:off x="3080" y="4916"/>
              <a:ext cx="4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LO IL-2</a:t>
              </a:r>
            </a:p>
          </p:txBody>
        </p:sp>
        <p:sp>
          <p:nvSpPr>
            <p:cNvPr id="69649" name="Rectangle 102"/>
            <p:cNvSpPr>
              <a:spLocks noChangeAspect="1" noChangeArrowheads="1"/>
            </p:cNvSpPr>
            <p:nvPr/>
          </p:nvSpPr>
          <p:spPr bwMode="auto">
            <a:xfrm>
              <a:off x="3013" y="4808"/>
              <a:ext cx="93" cy="93"/>
            </a:xfrm>
            <a:prstGeom prst="rect">
              <a:avLst/>
            </a:prstGeom>
            <a:solidFill>
              <a:srgbClr val="375AA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69641" name="Rectangle 75"/>
          <p:cNvSpPr>
            <a:spLocks noChangeArrowheads="1"/>
          </p:cNvSpPr>
          <p:nvPr/>
        </p:nvSpPr>
        <p:spPr bwMode="auto">
          <a:xfrm>
            <a:off x="7847013" y="2349500"/>
            <a:ext cx="839787" cy="558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 Box 24"/>
          <p:cNvSpPr txBox="1">
            <a:spLocks noChangeArrowheads="1"/>
          </p:cNvSpPr>
          <p:nvPr/>
        </p:nvSpPr>
        <p:spPr bwMode="auto">
          <a:xfrm>
            <a:off x="4240213" y="1908175"/>
            <a:ext cx="655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Il6ra</a:t>
            </a:r>
          </a:p>
        </p:txBody>
      </p:sp>
      <p:sp>
        <p:nvSpPr>
          <p:cNvPr id="69643" name="TextBox 11"/>
          <p:cNvSpPr txBox="1">
            <a:spLocks noChangeArrowheads="1"/>
          </p:cNvSpPr>
          <p:nvPr/>
        </p:nvSpPr>
        <p:spPr bwMode="auto">
          <a:xfrm rot="-5400000">
            <a:off x="4838700" y="3025775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Relative Expression</a:t>
            </a:r>
          </a:p>
        </p:txBody>
      </p:sp>
      <p:sp>
        <p:nvSpPr>
          <p:cNvPr id="69644" name="TextBox 12"/>
          <p:cNvSpPr txBox="1">
            <a:spLocks noChangeArrowheads="1"/>
          </p:cNvSpPr>
          <p:nvPr/>
        </p:nvSpPr>
        <p:spPr bwMode="auto">
          <a:xfrm rot="-5400000">
            <a:off x="-127000" y="3025775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Relative Expression</a:t>
            </a:r>
          </a:p>
        </p:txBody>
      </p:sp>
      <p:sp>
        <p:nvSpPr>
          <p:cNvPr id="69645" name="TextBox 14"/>
          <p:cNvSpPr txBox="1">
            <a:spLocks noChangeArrowheads="1"/>
          </p:cNvSpPr>
          <p:nvPr/>
        </p:nvSpPr>
        <p:spPr bwMode="auto">
          <a:xfrm rot="-5400000">
            <a:off x="2362200" y="3013075"/>
            <a:ext cx="164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  <a:cs typeface="Arial" charset="0"/>
              </a:rPr>
              <a:t>Relative Expression</a:t>
            </a:r>
          </a:p>
        </p:txBody>
      </p:sp>
    </p:spTree>
    <p:extLst>
      <p:ext uri="{BB962C8B-B14F-4D97-AF65-F5344CB8AC3E}">
        <p14:creationId xmlns:p14="http://schemas.microsoft.com/office/powerpoint/2010/main" val="339050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69" name="Rectangle 10"/>
          <p:cNvSpPr>
            <a:spLocks noChangeArrowheads="1"/>
          </p:cNvSpPr>
          <p:nvPr/>
        </p:nvSpPr>
        <p:spPr bwMode="auto">
          <a:xfrm>
            <a:off x="1638542" y="131234"/>
            <a:ext cx="7025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T-bet and Bcl-6 complex </a:t>
            </a:r>
            <a:r>
              <a:rPr lang="en-US" sz="2400" b="1" dirty="0" smtClean="0">
                <a:latin typeface="Arial" charset="0"/>
                <a:cs typeface="Arial" charset="0"/>
              </a:rPr>
              <a:t>formation generates </a:t>
            </a:r>
            <a:r>
              <a:rPr lang="en-US" sz="2400" b="1" dirty="0">
                <a:latin typeface="Arial" charset="0"/>
                <a:cs typeface="Arial" charset="0"/>
              </a:rPr>
              <a:t>a 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r</a:t>
            </a:r>
            <a:r>
              <a:rPr lang="en-US" sz="2400" b="1" dirty="0" smtClean="0">
                <a:latin typeface="Arial" charset="0"/>
                <a:cs typeface="Arial" charset="0"/>
              </a:rPr>
              <a:t>egulatory switch enabling Th1/</a:t>
            </a:r>
            <a:r>
              <a:rPr lang="en-US" sz="2400" b="1" dirty="0" err="1" smtClean="0">
                <a:latin typeface="Arial" charset="0"/>
                <a:cs typeface="Arial" charset="0"/>
              </a:rPr>
              <a:t>Tfh</a:t>
            </a:r>
            <a:r>
              <a:rPr lang="en-US" sz="2400" b="1" dirty="0" smtClean="0">
                <a:latin typeface="Arial" charset="0"/>
                <a:cs typeface="Arial" charset="0"/>
              </a:rPr>
              <a:t> flexibility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4" y="1545167"/>
            <a:ext cx="781812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639895" y="410644"/>
            <a:ext cx="48654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Therapeutic Strategies-</a:t>
            </a:r>
          </a:p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Cytokine based immunotherapy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358901"/>
            <a:ext cx="7315200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1378480" y="2052514"/>
            <a:ext cx="65901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Helvetica" charset="0"/>
              </a:rPr>
              <a:t>E</a:t>
            </a:r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xternal cytokine </a:t>
            </a:r>
            <a:r>
              <a:rPr lang="en-US" sz="2800" dirty="0">
                <a:solidFill>
                  <a:srgbClr val="3366FF"/>
                </a:solidFill>
                <a:latin typeface="Helvetica" charset="0"/>
              </a:rPr>
              <a:t>e</a:t>
            </a:r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nvironment </a:t>
            </a:r>
          </a:p>
          <a:p>
            <a:pPr eaLnBrk="1" hangingPunct="1"/>
            <a:endParaRPr lang="en-US" sz="28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/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2.  Internal transcriptional networks</a:t>
            </a:r>
          </a:p>
          <a:p>
            <a:pPr eaLnBrk="1" hangingPunct="1"/>
            <a:endParaRPr lang="en-US" sz="28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/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3.  Interactions between these factors</a:t>
            </a:r>
            <a:endParaRPr lang="en-US" sz="2800" dirty="0">
              <a:solidFill>
                <a:srgbClr val="3366FF"/>
              </a:solidFill>
              <a:latin typeface="Helvetica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41302" y="626765"/>
            <a:ext cx="70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Helvetica" charset="0"/>
              </a:rPr>
              <a:t>Factors influencing T helper cell differentiation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3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" y="990600"/>
            <a:ext cx="6214110" cy="482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 txBox="1">
            <a:spLocks/>
          </p:cNvSpPr>
          <p:nvPr/>
        </p:nvSpPr>
        <p:spPr bwMode="auto">
          <a:xfrm>
            <a:off x="203200" y="-12700"/>
            <a:ext cx="892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 helper cell differentiation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410764" y="5648801"/>
            <a:ext cx="375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Adapted from Liu et al. </a:t>
            </a:r>
            <a:r>
              <a:rPr lang="en-US" sz="1600" dirty="0" err="1">
                <a:latin typeface="Calibri" charset="0"/>
              </a:rPr>
              <a:t>Immunol</a:t>
            </a:r>
            <a:r>
              <a:rPr lang="en-US" sz="1600" dirty="0">
                <a:latin typeface="Calibri" charset="0"/>
              </a:rPr>
              <a:t> Rev</a:t>
            </a:r>
            <a:r>
              <a:rPr lang="en-US" sz="1600" i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2013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632200" y="787400"/>
            <a:ext cx="194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Arial" charset="0"/>
                <a:cs typeface="Arial" charset="0"/>
              </a:rPr>
              <a:t>Present day</a:t>
            </a:r>
          </a:p>
        </p:txBody>
      </p:sp>
    </p:spTree>
    <p:extLst>
      <p:ext uri="{BB962C8B-B14F-4D97-AF65-F5344CB8AC3E}">
        <p14:creationId xmlns:p14="http://schemas.microsoft.com/office/powerpoint/2010/main" val="30517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1378480" y="2052514"/>
            <a:ext cx="65901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Helvetica" charset="0"/>
              </a:rPr>
              <a:t>E</a:t>
            </a:r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xternal cytokine </a:t>
            </a:r>
            <a:r>
              <a:rPr lang="en-US" sz="2800" dirty="0">
                <a:solidFill>
                  <a:srgbClr val="3366FF"/>
                </a:solidFill>
                <a:latin typeface="Helvetica" charset="0"/>
              </a:rPr>
              <a:t>e</a:t>
            </a:r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nvironment </a:t>
            </a:r>
          </a:p>
          <a:p>
            <a:pPr eaLnBrk="1" hangingPunct="1"/>
            <a:endParaRPr lang="en-US" sz="28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/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2.  Internal transcriptional networks</a:t>
            </a:r>
          </a:p>
          <a:p>
            <a:pPr eaLnBrk="1" hangingPunct="1"/>
            <a:endParaRPr lang="en-US" sz="2800" dirty="0" smtClean="0">
              <a:solidFill>
                <a:srgbClr val="3366FF"/>
              </a:solidFill>
              <a:latin typeface="Helvetica" charset="0"/>
            </a:endParaRPr>
          </a:p>
          <a:p>
            <a:pPr eaLnBrk="1" hangingPunct="1"/>
            <a:r>
              <a:rPr lang="en-US" sz="2800" dirty="0" smtClean="0">
                <a:solidFill>
                  <a:srgbClr val="3366FF"/>
                </a:solidFill>
                <a:latin typeface="Helvetica" charset="0"/>
              </a:rPr>
              <a:t>3.  Interactions between these factors</a:t>
            </a:r>
            <a:endParaRPr lang="en-US" sz="2800" dirty="0">
              <a:solidFill>
                <a:srgbClr val="3366FF"/>
              </a:solidFill>
              <a:latin typeface="Helvetica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42957" y="4643310"/>
            <a:ext cx="8240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Helvetica" charset="0"/>
              </a:rPr>
              <a:t>This complexity makes it an ideal problem to be solved </a:t>
            </a:r>
          </a:p>
          <a:p>
            <a:pPr algn="ctr" eaLnBrk="1" hangingPunct="1"/>
            <a:r>
              <a:rPr lang="en-US" dirty="0">
                <a:latin typeface="Helvetica" charset="0"/>
              </a:rPr>
              <a:t>b</a:t>
            </a:r>
            <a:r>
              <a:rPr lang="en-US" dirty="0" smtClean="0">
                <a:latin typeface="Helvetica" charset="0"/>
              </a:rPr>
              <a:t>y computational modeling </a:t>
            </a:r>
            <a:endParaRPr lang="en-US" dirty="0">
              <a:latin typeface="Helvetica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41302" y="626765"/>
            <a:ext cx="704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Helvetica" charset="0"/>
              </a:rPr>
              <a:t>Factors influencing T helper cell differentiation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7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66" y="651944"/>
            <a:ext cx="6153150" cy="5238750"/>
          </a:xfrm>
          <a:prstGeom prst="rect">
            <a:avLst/>
          </a:prstGeom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672512" y="167560"/>
            <a:ext cx="6904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Helvetica" charset="0"/>
              </a:rPr>
              <a:t>How can computational modeling aid in our </a:t>
            </a:r>
          </a:p>
          <a:p>
            <a:pPr algn="ctr" eaLnBrk="1" hangingPunct="1"/>
            <a:r>
              <a:rPr lang="en-US" dirty="0" smtClean="0">
                <a:latin typeface="Helvetica" charset="0"/>
              </a:rPr>
              <a:t>understanding of T helper cell differentiation? 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7090"/>
            <a:ext cx="6226821" cy="49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028235" y="165100"/>
            <a:ext cx="642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Helvetica" charset="0"/>
              </a:rPr>
              <a:t>Specialized CD4</a:t>
            </a:r>
            <a:r>
              <a:rPr lang="en-US" baseline="30000" dirty="0">
                <a:latin typeface="Helvetica" charset="0"/>
              </a:rPr>
              <a:t>+</a:t>
            </a:r>
            <a:r>
              <a:rPr lang="en-US" dirty="0">
                <a:latin typeface="Helvetica" charset="0"/>
              </a:rPr>
              <a:t> T cell subtype </a:t>
            </a:r>
            <a:r>
              <a:rPr lang="en-US" dirty="0" smtClean="0">
                <a:latin typeface="Helvetica" charset="0"/>
              </a:rPr>
              <a:t>flexibility</a:t>
            </a:r>
            <a:endParaRPr lang="en-US" dirty="0">
              <a:latin typeface="Helvetica" charset="0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741418" y="5732299"/>
            <a:ext cx="4160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Helvetica" charset="0"/>
              </a:rPr>
              <a:t>Current Opinion in Immunology Volume 24, Issue 3 2012 297 - 302</a:t>
            </a:r>
          </a:p>
        </p:txBody>
      </p:sp>
    </p:spTree>
    <p:extLst>
      <p:ext uri="{BB962C8B-B14F-4D97-AF65-F5344CB8AC3E}">
        <p14:creationId xmlns:p14="http://schemas.microsoft.com/office/powerpoint/2010/main" val="91448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4"/>
          <p:cNvSpPr txBox="1">
            <a:spLocks noChangeArrowheads="1"/>
          </p:cNvSpPr>
          <p:nvPr/>
        </p:nvSpPr>
        <p:spPr bwMode="auto">
          <a:xfrm>
            <a:off x="258228" y="2106626"/>
            <a:ext cx="43406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u="sng" dirty="0">
                <a:latin typeface="Arial" charset="0"/>
                <a:cs typeface="Arial" charset="0"/>
              </a:rPr>
              <a:t>Oestreich Lab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Kaitlin Read, M.S.         Chandra Baker</a:t>
            </a:r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cs typeface="Arial" charset="0"/>
              </a:rPr>
              <a:t>Paul </a:t>
            </a:r>
            <a:r>
              <a:rPr lang="en-US" sz="1800" dirty="0" smtClean="0">
                <a:latin typeface="Arial" charset="0"/>
                <a:cs typeface="Arial" charset="0"/>
              </a:rPr>
              <a:t>McDonald, Ph.D.   Ian Cooley</a:t>
            </a:r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1800" dirty="0" err="1" smtClean="0">
                <a:latin typeface="Arial" charset="0"/>
                <a:cs typeface="Arial" charset="0"/>
              </a:rPr>
              <a:t>Ashlyn</a:t>
            </a:r>
            <a:r>
              <a:rPr lang="en-US" sz="1800" dirty="0" smtClean="0">
                <a:latin typeface="Arial" charset="0"/>
                <a:cs typeface="Arial" charset="0"/>
              </a:rPr>
              <a:t> Anderson          Emily Meeks</a:t>
            </a:r>
            <a:endParaRPr lang="en-US" sz="1800" dirty="0">
              <a:latin typeface="Arial" charset="0"/>
              <a:cs typeface="Arial" charset="0"/>
            </a:endParaRP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2882891" y="533400"/>
            <a:ext cx="3556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Acknowledgements</a:t>
            </a:r>
          </a:p>
        </p:txBody>
      </p:sp>
      <p:sp>
        <p:nvSpPr>
          <p:cNvPr id="107524" name="TextBox 7"/>
          <p:cNvSpPr txBox="1">
            <a:spLocks noChangeArrowheads="1"/>
          </p:cNvSpPr>
          <p:nvPr/>
        </p:nvSpPr>
        <p:spPr bwMode="auto">
          <a:xfrm>
            <a:off x="5151971" y="3361350"/>
            <a:ext cx="851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UAB</a:t>
            </a:r>
            <a:endParaRPr lang="en-US" u="sng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5" name="TextBox 2"/>
          <p:cNvSpPr txBox="1">
            <a:spLocks noChangeArrowheads="1"/>
          </p:cNvSpPr>
          <p:nvPr/>
        </p:nvSpPr>
        <p:spPr bwMode="auto">
          <a:xfrm>
            <a:off x="5151971" y="3708476"/>
            <a:ext cx="2630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Amy </a:t>
            </a:r>
            <a:r>
              <a:rPr lang="en-US" sz="1800" dirty="0" err="1" smtClean="0">
                <a:latin typeface="Arial" charset="0"/>
                <a:cs typeface="Arial" charset="0"/>
              </a:rPr>
              <a:t>Weinmann</a:t>
            </a:r>
            <a:r>
              <a:rPr lang="en-US" sz="1800" dirty="0" smtClean="0">
                <a:latin typeface="Arial" charset="0"/>
                <a:cs typeface="Arial" charset="0"/>
              </a:rPr>
              <a:t>, Ph.D.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07526" name="TextBox 8"/>
          <p:cNvSpPr txBox="1">
            <a:spLocks noChangeArrowheads="1"/>
          </p:cNvSpPr>
          <p:nvPr/>
        </p:nvSpPr>
        <p:spPr bwMode="auto">
          <a:xfrm>
            <a:off x="5139271" y="4030190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660066"/>
                </a:solidFill>
                <a:latin typeface="Arial" charset="0"/>
                <a:cs typeface="Arial" charset="0"/>
              </a:rPr>
              <a:t>University of Cal-Berkeley</a:t>
            </a:r>
          </a:p>
        </p:txBody>
      </p:sp>
      <p:sp>
        <p:nvSpPr>
          <p:cNvPr id="107527" name="TextBox 9"/>
          <p:cNvSpPr txBox="1">
            <a:spLocks noChangeArrowheads="1"/>
          </p:cNvSpPr>
          <p:nvPr/>
        </p:nvSpPr>
        <p:spPr bwMode="auto">
          <a:xfrm>
            <a:off x="5139271" y="4390016"/>
            <a:ext cx="2044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Sarah Gilbertson</a:t>
            </a:r>
          </a:p>
        </p:txBody>
      </p:sp>
      <p:pic>
        <p:nvPicPr>
          <p:cNvPr id="10753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8" y="3492500"/>
            <a:ext cx="34163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7" y="1274230"/>
            <a:ext cx="3155950" cy="126238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168889" y="2138921"/>
            <a:ext cx="3635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  <a:cs typeface="Arial" charset="0"/>
              </a:rPr>
              <a:t>Josep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Bassaganya-Riera</a:t>
            </a:r>
            <a:r>
              <a:rPr lang="en-US" sz="1800" dirty="0" smtClean="0">
                <a:latin typeface="Arial" charset="0"/>
                <a:cs typeface="Arial" charset="0"/>
              </a:rPr>
              <a:t>, Ph.D.</a:t>
            </a:r>
          </a:p>
          <a:p>
            <a:r>
              <a:rPr lang="en-US" sz="1800" dirty="0" err="1" smtClean="0">
                <a:latin typeface="Arial" charset="0"/>
                <a:cs typeface="Arial" charset="0"/>
              </a:rPr>
              <a:t>Bassaganya-Riera</a:t>
            </a:r>
            <a:r>
              <a:rPr lang="en-US" sz="1800" dirty="0" smtClean="0">
                <a:latin typeface="Arial" charset="0"/>
                <a:cs typeface="Arial" charset="0"/>
              </a:rPr>
              <a:t> Lab</a:t>
            </a:r>
            <a:endParaRPr lang="en-US" sz="1800" dirty="0">
              <a:latin typeface="Arial" charset="0"/>
              <a:cs typeface="Arial" charset="0"/>
            </a:endParaRP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35" y="1538302"/>
            <a:ext cx="4188460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5988" r="68188" b="69745"/>
          <a:stretch>
            <a:fillRect/>
          </a:stretch>
        </p:blipFill>
        <p:spPr bwMode="auto">
          <a:xfrm>
            <a:off x="3361447" y="1295400"/>
            <a:ext cx="2095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2454275" y="2159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Helvetica" charset="0"/>
              </a:rPr>
              <a:t>T helper 1 (Th1) cells  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663575" y="2787650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Role in immune response  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38175" y="4044950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Effector function  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044575" y="3270250"/>
            <a:ext cx="7453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Immune response against intracellular pathogens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(viruses, bacteria-i.e. </a:t>
            </a:r>
            <a:r>
              <a:rPr lang="en-US" i="1" dirty="0">
                <a:solidFill>
                  <a:srgbClr val="3366FF"/>
                </a:solidFill>
                <a:latin typeface="Helvetica" charset="0"/>
              </a:rPr>
              <a:t>mycobacterium</a:t>
            </a:r>
            <a:r>
              <a:rPr lang="en-US" dirty="0">
                <a:solidFill>
                  <a:srgbClr val="3366FF"/>
                </a:solidFill>
                <a:latin typeface="Helvetica" charset="0"/>
              </a:rPr>
              <a:t>, </a:t>
            </a:r>
            <a:r>
              <a:rPr lang="en-US" i="1" dirty="0">
                <a:solidFill>
                  <a:srgbClr val="3366FF"/>
                </a:solidFill>
                <a:latin typeface="Helvetica" charset="0"/>
              </a:rPr>
              <a:t>salmonella</a:t>
            </a:r>
            <a:r>
              <a:rPr lang="en-US" dirty="0">
                <a:solidFill>
                  <a:srgbClr val="3366FF"/>
                </a:solidFill>
                <a:latin typeface="Helvetica" charset="0"/>
              </a:rPr>
              <a:t>)</a:t>
            </a:r>
            <a:r>
              <a:rPr lang="en-US" u="sng" dirty="0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1044575" y="4514850"/>
            <a:ext cx="7710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Secretion of Interferon Gamma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Recruitment of CD8</a:t>
            </a:r>
            <a:r>
              <a:rPr lang="en-US" baseline="30000" dirty="0">
                <a:solidFill>
                  <a:srgbClr val="3366FF"/>
                </a:solidFill>
                <a:latin typeface="Helvetica" charset="0"/>
              </a:rPr>
              <a:t>+</a:t>
            </a:r>
            <a:r>
              <a:rPr lang="en-US" b="0" dirty="0">
                <a:solidFill>
                  <a:srgbClr val="3366FF"/>
                </a:solidFill>
                <a:latin typeface="Helvetica" charset="0"/>
              </a:rPr>
              <a:t> </a:t>
            </a:r>
            <a:r>
              <a:rPr lang="en-US" dirty="0">
                <a:solidFill>
                  <a:srgbClr val="3366FF"/>
                </a:solidFill>
                <a:latin typeface="Helvetica" charset="0"/>
              </a:rPr>
              <a:t>T cells, activate macrophages,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Helvetica" charset="0"/>
              </a:rPr>
              <a:t>promote B cell class switching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0680" y="2584449"/>
            <a:ext cx="186267" cy="1354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9" r="69199" b="31825"/>
          <a:stretch>
            <a:fillRect/>
          </a:stretch>
        </p:blipFill>
        <p:spPr bwMode="auto">
          <a:xfrm>
            <a:off x="3106738" y="1460500"/>
            <a:ext cx="2324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485775" y="3151188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Role in immune response  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460375" y="4408488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Effector function  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866775" y="3633788"/>
            <a:ext cx="673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Control of extracellular parasites (helminths)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866775" y="4878388"/>
            <a:ext cx="6804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Secretion of IL-4, IL-5, IL-13 (mucosal barrier)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Recruitment of eosinophils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2454275" y="2159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Helvetica" charset="0"/>
              </a:rPr>
              <a:t>T helper 2 (Th2) cells  </a:t>
            </a:r>
          </a:p>
        </p:txBody>
      </p:sp>
    </p:spTree>
    <p:extLst>
      <p:ext uri="{BB962C8B-B14F-4D97-AF65-F5344CB8AC3E}">
        <p14:creationId xmlns:p14="http://schemas.microsoft.com/office/powerpoint/2010/main" val="189385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ifferenti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7" t="38922" b="37025"/>
          <a:stretch>
            <a:fillRect/>
          </a:stretch>
        </p:blipFill>
        <p:spPr bwMode="auto">
          <a:xfrm>
            <a:off x="3657600" y="1053707"/>
            <a:ext cx="23256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2454275" y="215900"/>
            <a:ext cx="472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Helvetica" charset="0"/>
              </a:rPr>
              <a:t>T helper 17 (Th17) cells  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60375" y="2617788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Role in immune response  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434975" y="4230688"/>
            <a:ext cx="2646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Helvetica" charset="0"/>
              </a:rPr>
              <a:t>Effector function  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841375" y="3100388"/>
            <a:ext cx="755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Response against extracellular bacteria and fungi-</a:t>
            </a:r>
          </a:p>
          <a:p>
            <a:pPr eaLnBrk="1" hangingPunct="1"/>
            <a:r>
              <a:rPr lang="en-US" i="1">
                <a:solidFill>
                  <a:srgbClr val="3366FF"/>
                </a:solidFill>
                <a:latin typeface="Helvetica" charset="0"/>
              </a:rPr>
              <a:t>Staphylococcus aureus</a:t>
            </a:r>
            <a:r>
              <a:rPr lang="en-US">
                <a:solidFill>
                  <a:srgbClr val="3366FF"/>
                </a:solidFill>
                <a:latin typeface="Helvetica" charset="0"/>
              </a:rPr>
              <a:t>, </a:t>
            </a:r>
            <a:r>
              <a:rPr lang="en-US" i="1">
                <a:solidFill>
                  <a:srgbClr val="3366FF"/>
                </a:solidFill>
                <a:latin typeface="Helvetica" charset="0"/>
              </a:rPr>
              <a:t>Klebsiella pneumonia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(can promote inflammation/autoimmune disease)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841375" y="4700588"/>
            <a:ext cx="4117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Secretion of IL-17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  <a:latin typeface="Helvetica" charset="0"/>
              </a:rPr>
              <a:t>Recruitment of neutrophils</a:t>
            </a:r>
            <a:r>
              <a:rPr lang="en-US" u="sng">
                <a:solidFill>
                  <a:srgbClr val="3366FF"/>
                </a:solidFill>
                <a:latin typeface="Helvetic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453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23927</TotalTime>
  <Words>3030</Words>
  <Application>Microsoft Macintosh PowerPoint</Application>
  <PresentationFormat>On-screen Show (4:3)</PresentationFormat>
  <Paragraphs>686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VBI Immunology Research Thrust</dc:title>
  <dc:creator>Josep Bassaganya-Riera</dc:creator>
  <cp:lastModifiedBy>Ken Oestreich</cp:lastModifiedBy>
  <cp:revision>321</cp:revision>
  <cp:lastPrinted>2012-10-24T13:36:02Z</cp:lastPrinted>
  <dcterms:created xsi:type="dcterms:W3CDTF">2014-01-31T18:47:29Z</dcterms:created>
  <dcterms:modified xsi:type="dcterms:W3CDTF">2014-06-08T17:35:38Z</dcterms:modified>
</cp:coreProperties>
</file>